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  <p:sldMasterId id="2147483648" r:id="rId5"/>
  </p:sldMasterIdLst>
  <p:sldIdLst>
    <p:sldId id="278" r:id="rId6"/>
    <p:sldId id="279" r:id="rId7"/>
    <p:sldId id="280" r:id="rId8"/>
    <p:sldId id="281" r:id="rId9"/>
    <p:sldId id="312" r:id="rId10"/>
    <p:sldId id="284" r:id="rId11"/>
    <p:sldId id="286" r:id="rId12"/>
    <p:sldId id="287" r:id="rId13"/>
    <p:sldId id="299" r:id="rId14"/>
    <p:sldId id="314" r:id="rId15"/>
    <p:sldId id="265" r:id="rId16"/>
    <p:sldId id="301" r:id="rId17"/>
    <p:sldId id="307" r:id="rId18"/>
    <p:sldId id="308" r:id="rId19"/>
    <p:sldId id="313" r:id="rId20"/>
    <p:sldId id="288" r:id="rId21"/>
    <p:sldId id="298" r:id="rId22"/>
    <p:sldId id="310" r:id="rId23"/>
    <p:sldId id="303" r:id="rId24"/>
    <p:sldId id="315" r:id="rId25"/>
    <p:sldId id="316" r:id="rId26"/>
    <p:sldId id="317" r:id="rId27"/>
    <p:sldId id="318" r:id="rId28"/>
    <p:sldId id="293" r:id="rId29"/>
    <p:sldId id="297" r:id="rId30"/>
    <p:sldId id="261" r:id="rId31"/>
    <p:sldId id="305" r:id="rId32"/>
    <p:sldId id="309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D415B-677C-40C1-A543-FD6D2682499A}" v="1" dt="2024-04-26T02:11:48.779"/>
    <p1510:client id="{1A2245C7-39E3-40A6-993F-9C8ED936FD0A}" v="144" dt="2024-04-25T18:35:42.523"/>
    <p1510:client id="{1EF42ED8-0BE4-42E8-835D-65EF5D92167A}" v="68" dt="2024-04-26T03:05:21.970"/>
    <p1510:client id="{58391B87-9ED1-4AC5-A684-DC88AA1FC573}" v="333" dt="2024-04-26T02:57:36.229"/>
    <p1510:client id="{82BB3E51-0616-402F-AEC6-0E57231EA3FE}" v="60" dt="2024-04-26T02:08:25.844"/>
    <p1510:client id="{84D3464F-155E-4A68-B6DC-6A4864B60B10}" v="28" dt="2024-04-26T02:05:56.395"/>
    <p1510:client id="{89D45E01-7C9F-4AE2-AE21-FB6B653FE5D8}" v="76" dt="2024-04-26T16:48:21.750"/>
    <p1510:client id="{B5BDCFEE-5715-44B1-AA98-26253998FD8B}" v="387" dt="2024-04-26T03:12:32.967"/>
    <p1510:client id="{B7A292FF-A6EB-6D86-13A1-A8D0A2A7029A}" v="921" dt="2024-04-26T16:19:45.430"/>
    <p1510:client id="{F3B2B9F1-04FA-4D33-80FD-8124FD6CC267}" v="52" dt="2024-04-26T02:18:19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D3AAE-BCC0-49CD-9A04-46B272E96A0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6B4120-205C-424A-B20F-2DFD48107C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Microcontrollers on robot, base and each plant</a:t>
          </a:r>
        </a:p>
      </dgm:t>
    </dgm:pt>
    <dgm:pt modelId="{D4C1964A-3A29-4396-8259-894C7FE81280}" type="parTrans" cxnId="{26F98105-522E-48ED-8A05-40B7A90E5C73}">
      <dgm:prSet/>
      <dgm:spPr/>
      <dgm:t>
        <a:bodyPr/>
        <a:lstStyle/>
        <a:p>
          <a:endParaRPr lang="en-US"/>
        </a:p>
      </dgm:t>
    </dgm:pt>
    <dgm:pt modelId="{7AC9B9E1-0D4B-4C18-B935-A7DAC838E91C}" type="sibTrans" cxnId="{26F98105-522E-48ED-8A05-40B7A90E5C73}">
      <dgm:prSet/>
      <dgm:spPr/>
      <dgm:t>
        <a:bodyPr/>
        <a:lstStyle/>
        <a:p>
          <a:endParaRPr lang="en-US"/>
        </a:p>
      </dgm:t>
    </dgm:pt>
    <dgm:pt modelId="{A0743254-95F8-4BF8-A503-DDCDEF6618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Communicate wirelessly </a:t>
          </a:r>
        </a:p>
      </dgm:t>
    </dgm:pt>
    <dgm:pt modelId="{DA207641-345B-4132-B387-330518CB8576}" type="parTrans" cxnId="{2479E1CA-7A25-4D9D-811F-EE3A27BD49F0}">
      <dgm:prSet/>
      <dgm:spPr/>
      <dgm:t>
        <a:bodyPr/>
        <a:lstStyle/>
        <a:p>
          <a:endParaRPr lang="en-US"/>
        </a:p>
      </dgm:t>
    </dgm:pt>
    <dgm:pt modelId="{D3769591-901B-4DB8-AFE4-B7A38C7DD9E3}" type="sibTrans" cxnId="{2479E1CA-7A25-4D9D-811F-EE3A27BD49F0}">
      <dgm:prSet/>
      <dgm:spPr/>
      <dgm:t>
        <a:bodyPr/>
        <a:lstStyle/>
        <a:p>
          <a:endParaRPr lang="en-US"/>
        </a:p>
      </dgm:t>
    </dgm:pt>
    <dgm:pt modelId="{7705143C-F03B-45BD-A5D1-0484320BFDBE}" type="pres">
      <dgm:prSet presAssocID="{6C9D3AAE-BCC0-49CD-9A04-46B272E96A0C}" presName="root" presStyleCnt="0">
        <dgm:presLayoutVars>
          <dgm:dir/>
          <dgm:resizeHandles val="exact"/>
        </dgm:presLayoutVars>
      </dgm:prSet>
      <dgm:spPr/>
    </dgm:pt>
    <dgm:pt modelId="{51B21DDE-75D2-46E4-8351-49AE9B8CA563}" type="pres">
      <dgm:prSet presAssocID="{636B4120-205C-424A-B20F-2DFD48107C89}" presName="compNode" presStyleCnt="0"/>
      <dgm:spPr/>
    </dgm:pt>
    <dgm:pt modelId="{3EA7F709-DB21-4B17-8FDB-DFD014CB307E}" type="pres">
      <dgm:prSet presAssocID="{636B4120-205C-424A-B20F-2DFD48107C89}" presName="bgRect" presStyleLbl="bgShp" presStyleIdx="0" presStyleCnt="2"/>
      <dgm:spPr/>
    </dgm:pt>
    <dgm:pt modelId="{6F7F338E-4CA1-4DCC-904C-8F36024FFF79}" type="pres">
      <dgm:prSet presAssocID="{636B4120-205C-424A-B20F-2DFD48107C8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96BB6FF-A035-4D8B-AECF-6BDB6A0C5815}" type="pres">
      <dgm:prSet presAssocID="{636B4120-205C-424A-B20F-2DFD48107C89}" presName="spaceRect" presStyleCnt="0"/>
      <dgm:spPr/>
    </dgm:pt>
    <dgm:pt modelId="{646CE9C7-7A04-490D-B975-5CC02F62F3CA}" type="pres">
      <dgm:prSet presAssocID="{636B4120-205C-424A-B20F-2DFD48107C89}" presName="parTx" presStyleLbl="revTx" presStyleIdx="0" presStyleCnt="2">
        <dgm:presLayoutVars>
          <dgm:chMax val="0"/>
          <dgm:chPref val="0"/>
        </dgm:presLayoutVars>
      </dgm:prSet>
      <dgm:spPr/>
    </dgm:pt>
    <dgm:pt modelId="{DD464723-632E-47DF-89C9-F1FE5D26D52E}" type="pres">
      <dgm:prSet presAssocID="{7AC9B9E1-0D4B-4C18-B935-A7DAC838E91C}" presName="sibTrans" presStyleCnt="0"/>
      <dgm:spPr/>
    </dgm:pt>
    <dgm:pt modelId="{F233AD24-DFCC-4FB7-AD26-464A8B32AE76}" type="pres">
      <dgm:prSet presAssocID="{A0743254-95F8-4BF8-A503-DDCDEF66185B}" presName="compNode" presStyleCnt="0"/>
      <dgm:spPr/>
    </dgm:pt>
    <dgm:pt modelId="{2BD2ED14-C0F5-4FFE-BC74-CE9DCA73CAA1}" type="pres">
      <dgm:prSet presAssocID="{A0743254-95F8-4BF8-A503-DDCDEF66185B}" presName="bgRect" presStyleLbl="bgShp" presStyleIdx="1" presStyleCnt="2"/>
      <dgm:spPr/>
    </dgm:pt>
    <dgm:pt modelId="{63D35A69-6D6C-4E57-BDF2-7D30064FE18C}" type="pres">
      <dgm:prSet presAssocID="{A0743254-95F8-4BF8-A503-DDCDEF66185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233FDE0B-23EA-4B49-9D69-CCA827180FF9}" type="pres">
      <dgm:prSet presAssocID="{A0743254-95F8-4BF8-A503-DDCDEF66185B}" presName="spaceRect" presStyleCnt="0"/>
      <dgm:spPr/>
    </dgm:pt>
    <dgm:pt modelId="{702F2EDE-A685-473D-A358-A52A192EA42E}" type="pres">
      <dgm:prSet presAssocID="{A0743254-95F8-4BF8-A503-DDCDEF66185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6F98105-522E-48ED-8A05-40B7A90E5C73}" srcId="{6C9D3AAE-BCC0-49CD-9A04-46B272E96A0C}" destId="{636B4120-205C-424A-B20F-2DFD48107C89}" srcOrd="0" destOrd="0" parTransId="{D4C1964A-3A29-4396-8259-894C7FE81280}" sibTransId="{7AC9B9E1-0D4B-4C18-B935-A7DAC838E91C}"/>
    <dgm:cxn modelId="{0EA9B546-3563-4F84-9643-CD1AC18CEB7D}" type="presOf" srcId="{636B4120-205C-424A-B20F-2DFD48107C89}" destId="{646CE9C7-7A04-490D-B975-5CC02F62F3CA}" srcOrd="0" destOrd="0" presId="urn:microsoft.com/office/officeart/2018/2/layout/IconVerticalSolidList"/>
    <dgm:cxn modelId="{975FC777-8762-4096-9E4E-8895399D79C4}" type="presOf" srcId="{6C9D3AAE-BCC0-49CD-9A04-46B272E96A0C}" destId="{7705143C-F03B-45BD-A5D1-0484320BFDBE}" srcOrd="0" destOrd="0" presId="urn:microsoft.com/office/officeart/2018/2/layout/IconVerticalSolidList"/>
    <dgm:cxn modelId="{F3F9B9BA-F54D-4E26-9327-2FB6750C08A4}" type="presOf" srcId="{A0743254-95F8-4BF8-A503-DDCDEF66185B}" destId="{702F2EDE-A685-473D-A358-A52A192EA42E}" srcOrd="0" destOrd="0" presId="urn:microsoft.com/office/officeart/2018/2/layout/IconVerticalSolidList"/>
    <dgm:cxn modelId="{2479E1CA-7A25-4D9D-811F-EE3A27BD49F0}" srcId="{6C9D3AAE-BCC0-49CD-9A04-46B272E96A0C}" destId="{A0743254-95F8-4BF8-A503-DDCDEF66185B}" srcOrd="1" destOrd="0" parTransId="{DA207641-345B-4132-B387-330518CB8576}" sibTransId="{D3769591-901B-4DB8-AFE4-B7A38C7DD9E3}"/>
    <dgm:cxn modelId="{83D814D0-5433-4AE1-B156-BB9B42962AC2}" type="presParOf" srcId="{7705143C-F03B-45BD-A5D1-0484320BFDBE}" destId="{51B21DDE-75D2-46E4-8351-49AE9B8CA563}" srcOrd="0" destOrd="0" presId="urn:microsoft.com/office/officeart/2018/2/layout/IconVerticalSolidList"/>
    <dgm:cxn modelId="{9A804F3A-9AC6-4565-90F1-26D1BFA771F2}" type="presParOf" srcId="{51B21DDE-75D2-46E4-8351-49AE9B8CA563}" destId="{3EA7F709-DB21-4B17-8FDB-DFD014CB307E}" srcOrd="0" destOrd="0" presId="urn:microsoft.com/office/officeart/2018/2/layout/IconVerticalSolidList"/>
    <dgm:cxn modelId="{5DBF0723-65B6-4F40-BAC2-4AF4025419A6}" type="presParOf" srcId="{51B21DDE-75D2-46E4-8351-49AE9B8CA563}" destId="{6F7F338E-4CA1-4DCC-904C-8F36024FFF79}" srcOrd="1" destOrd="0" presId="urn:microsoft.com/office/officeart/2018/2/layout/IconVerticalSolidList"/>
    <dgm:cxn modelId="{D599C27A-7507-44C1-9EFF-85DAC802B8D7}" type="presParOf" srcId="{51B21DDE-75D2-46E4-8351-49AE9B8CA563}" destId="{F96BB6FF-A035-4D8B-AECF-6BDB6A0C5815}" srcOrd="2" destOrd="0" presId="urn:microsoft.com/office/officeart/2018/2/layout/IconVerticalSolidList"/>
    <dgm:cxn modelId="{0349BCB8-7ACD-4ABD-8059-2320DB2A0434}" type="presParOf" srcId="{51B21DDE-75D2-46E4-8351-49AE9B8CA563}" destId="{646CE9C7-7A04-490D-B975-5CC02F62F3CA}" srcOrd="3" destOrd="0" presId="urn:microsoft.com/office/officeart/2018/2/layout/IconVerticalSolidList"/>
    <dgm:cxn modelId="{658CB01B-35A1-4091-AE58-07033E335D05}" type="presParOf" srcId="{7705143C-F03B-45BD-A5D1-0484320BFDBE}" destId="{DD464723-632E-47DF-89C9-F1FE5D26D52E}" srcOrd="1" destOrd="0" presId="urn:microsoft.com/office/officeart/2018/2/layout/IconVerticalSolidList"/>
    <dgm:cxn modelId="{18A3C7BA-E21B-4ACC-9B7C-405BD2D91522}" type="presParOf" srcId="{7705143C-F03B-45BD-A5D1-0484320BFDBE}" destId="{F233AD24-DFCC-4FB7-AD26-464A8B32AE76}" srcOrd="2" destOrd="0" presId="urn:microsoft.com/office/officeart/2018/2/layout/IconVerticalSolidList"/>
    <dgm:cxn modelId="{11E15993-A7A1-468D-A4A5-D68164EA2A7E}" type="presParOf" srcId="{F233AD24-DFCC-4FB7-AD26-464A8B32AE76}" destId="{2BD2ED14-C0F5-4FFE-BC74-CE9DCA73CAA1}" srcOrd="0" destOrd="0" presId="urn:microsoft.com/office/officeart/2018/2/layout/IconVerticalSolidList"/>
    <dgm:cxn modelId="{41AFA267-7FEE-42B9-BE09-6792339B6E40}" type="presParOf" srcId="{F233AD24-DFCC-4FB7-AD26-464A8B32AE76}" destId="{63D35A69-6D6C-4E57-BDF2-7D30064FE18C}" srcOrd="1" destOrd="0" presId="urn:microsoft.com/office/officeart/2018/2/layout/IconVerticalSolidList"/>
    <dgm:cxn modelId="{5901730C-E68D-4B29-87E7-9EDE0DFCE442}" type="presParOf" srcId="{F233AD24-DFCC-4FB7-AD26-464A8B32AE76}" destId="{233FDE0B-23EA-4B49-9D69-CCA827180FF9}" srcOrd="2" destOrd="0" presId="urn:microsoft.com/office/officeart/2018/2/layout/IconVerticalSolidList"/>
    <dgm:cxn modelId="{417E0C77-521F-4ADB-B9BD-00044BD7CCA4}" type="presParOf" srcId="{F233AD24-DFCC-4FB7-AD26-464A8B32AE76}" destId="{702F2EDE-A685-473D-A358-A52A192EA4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6212B-A599-48EC-9846-8AB8003DB9C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271C80-E785-4013-B33E-1FA5659E25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/>
            <a:t>Lightweight</a:t>
          </a:r>
          <a:r>
            <a:rPr lang="en-US" sz="2500"/>
            <a:t> </a:t>
          </a:r>
        </a:p>
      </dgm:t>
    </dgm:pt>
    <dgm:pt modelId="{6FEC09E2-E7E4-4789-8B9D-AF0EF7B8B2D7}" type="parTrans" cxnId="{73B58A8B-58F6-4577-ABE5-3A20B3AA65D6}">
      <dgm:prSet/>
      <dgm:spPr/>
      <dgm:t>
        <a:bodyPr/>
        <a:lstStyle/>
        <a:p>
          <a:endParaRPr lang="en-US"/>
        </a:p>
      </dgm:t>
    </dgm:pt>
    <dgm:pt modelId="{2E7B43CA-C3D9-43E2-BCED-891698FC83CD}" type="sibTrans" cxnId="{73B58A8B-58F6-4577-ABE5-3A20B3AA65D6}">
      <dgm:prSet/>
      <dgm:spPr/>
      <dgm:t>
        <a:bodyPr/>
        <a:lstStyle/>
        <a:p>
          <a:endParaRPr lang="en-US"/>
        </a:p>
      </dgm:t>
    </dgm:pt>
    <dgm:pt modelId="{E9B04BA5-4EBF-4F50-B8A9-9A47D92DE1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/>
            <a:t>Save on motors and power</a:t>
          </a:r>
        </a:p>
      </dgm:t>
    </dgm:pt>
    <dgm:pt modelId="{8BF3902C-9CB3-4595-9FBC-5A09507709B0}" type="parTrans" cxnId="{24E200FC-A40A-4D73-9BD1-347CA5D05EA3}">
      <dgm:prSet/>
      <dgm:spPr/>
      <dgm:t>
        <a:bodyPr/>
        <a:lstStyle/>
        <a:p>
          <a:endParaRPr lang="en-US"/>
        </a:p>
      </dgm:t>
    </dgm:pt>
    <dgm:pt modelId="{29591CE1-BF75-4472-ADF9-E8AD9A52CF71}" type="sibTrans" cxnId="{24E200FC-A40A-4D73-9BD1-347CA5D05EA3}">
      <dgm:prSet/>
      <dgm:spPr/>
      <dgm:t>
        <a:bodyPr/>
        <a:lstStyle/>
        <a:p>
          <a:endParaRPr lang="en-US"/>
        </a:p>
      </dgm:t>
    </dgm:pt>
    <dgm:pt modelId="{C4C4708B-4C9F-4E23-B2DB-037BD9827E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Enough water for average plants for up to 12 days [1]</a:t>
          </a:r>
        </a:p>
      </dgm:t>
    </dgm:pt>
    <dgm:pt modelId="{60A5C013-2086-4A3E-8ED5-105D7209AF58}" type="parTrans" cxnId="{1644ABD3-7F2A-4B78-A816-235DE010A245}">
      <dgm:prSet/>
      <dgm:spPr/>
      <dgm:t>
        <a:bodyPr/>
        <a:lstStyle/>
        <a:p>
          <a:endParaRPr lang="en-US"/>
        </a:p>
      </dgm:t>
    </dgm:pt>
    <dgm:pt modelId="{33B9A802-922B-470F-BAF3-342BB4D9C688}" type="sibTrans" cxnId="{1644ABD3-7F2A-4B78-A816-235DE010A245}">
      <dgm:prSet/>
      <dgm:spPr/>
      <dgm:t>
        <a:bodyPr/>
        <a:lstStyle/>
        <a:p>
          <a:endParaRPr lang="en-US"/>
        </a:p>
      </dgm:t>
    </dgm:pt>
    <dgm:pt modelId="{7CD559A2-661F-4228-B1E6-BF8A95F7FB44}" type="pres">
      <dgm:prSet presAssocID="{9516212B-A599-48EC-9846-8AB8003DB9C6}" presName="root" presStyleCnt="0">
        <dgm:presLayoutVars>
          <dgm:dir/>
          <dgm:resizeHandles val="exact"/>
        </dgm:presLayoutVars>
      </dgm:prSet>
      <dgm:spPr/>
    </dgm:pt>
    <dgm:pt modelId="{C91463F6-64EF-45BB-9902-D428FC09F14F}" type="pres">
      <dgm:prSet presAssocID="{57271C80-E785-4013-B33E-1FA5659E25DC}" presName="compNode" presStyleCnt="0"/>
      <dgm:spPr/>
    </dgm:pt>
    <dgm:pt modelId="{9FD5D46E-C3D7-413A-9D1D-7E69F5973C97}" type="pres">
      <dgm:prSet presAssocID="{57271C80-E785-4013-B33E-1FA5659E25DC}" presName="bgRect" presStyleLbl="bgShp" presStyleIdx="0" presStyleCnt="3"/>
      <dgm:spPr/>
    </dgm:pt>
    <dgm:pt modelId="{C793F8D4-FD15-4993-94FA-24C7DA897E02}" type="pres">
      <dgm:prSet presAssocID="{57271C80-E785-4013-B33E-1FA5659E25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 Polo player"/>
        </a:ext>
      </dgm:extLst>
    </dgm:pt>
    <dgm:pt modelId="{1C25B477-E226-4B88-811F-048CC87E80DA}" type="pres">
      <dgm:prSet presAssocID="{57271C80-E785-4013-B33E-1FA5659E25DC}" presName="spaceRect" presStyleCnt="0"/>
      <dgm:spPr/>
    </dgm:pt>
    <dgm:pt modelId="{53D43ADB-7A5D-4809-82B0-56CB4AB6BE03}" type="pres">
      <dgm:prSet presAssocID="{57271C80-E785-4013-B33E-1FA5659E25DC}" presName="parTx" presStyleLbl="revTx" presStyleIdx="0" presStyleCnt="3">
        <dgm:presLayoutVars>
          <dgm:chMax val="0"/>
          <dgm:chPref val="0"/>
        </dgm:presLayoutVars>
      </dgm:prSet>
      <dgm:spPr/>
    </dgm:pt>
    <dgm:pt modelId="{0546543D-2048-48CD-99F0-BE68E69155D3}" type="pres">
      <dgm:prSet presAssocID="{2E7B43CA-C3D9-43E2-BCED-891698FC83CD}" presName="sibTrans" presStyleCnt="0"/>
      <dgm:spPr/>
    </dgm:pt>
    <dgm:pt modelId="{B6CB9550-EC53-48A8-8433-BD4A35115310}" type="pres">
      <dgm:prSet presAssocID="{E9B04BA5-4EBF-4F50-B8A9-9A47D92DE1C2}" presName="compNode" presStyleCnt="0"/>
      <dgm:spPr/>
    </dgm:pt>
    <dgm:pt modelId="{9BC025DF-7772-4325-B6BF-76FE02F28E46}" type="pres">
      <dgm:prSet presAssocID="{E9B04BA5-4EBF-4F50-B8A9-9A47D92DE1C2}" presName="bgRect" presStyleLbl="bgShp" presStyleIdx="1" presStyleCnt="3"/>
      <dgm:spPr/>
    </dgm:pt>
    <dgm:pt modelId="{8F2CC9F1-0528-4D48-939B-2D397F9EE3C7}" type="pres">
      <dgm:prSet presAssocID="{E9B04BA5-4EBF-4F50-B8A9-9A47D92DE1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C1F0F765-1F51-4D1F-BEC9-87D98A749F54}" type="pres">
      <dgm:prSet presAssocID="{E9B04BA5-4EBF-4F50-B8A9-9A47D92DE1C2}" presName="spaceRect" presStyleCnt="0"/>
      <dgm:spPr/>
    </dgm:pt>
    <dgm:pt modelId="{4416E093-4F8C-4045-8EC9-4B86E6E58679}" type="pres">
      <dgm:prSet presAssocID="{E9B04BA5-4EBF-4F50-B8A9-9A47D92DE1C2}" presName="parTx" presStyleLbl="revTx" presStyleIdx="1" presStyleCnt="3">
        <dgm:presLayoutVars>
          <dgm:chMax val="0"/>
          <dgm:chPref val="0"/>
        </dgm:presLayoutVars>
      </dgm:prSet>
      <dgm:spPr/>
    </dgm:pt>
    <dgm:pt modelId="{0537A9F3-5D0B-4D12-B7A6-03694CA6F925}" type="pres">
      <dgm:prSet presAssocID="{29591CE1-BF75-4472-ADF9-E8AD9A52CF71}" presName="sibTrans" presStyleCnt="0"/>
      <dgm:spPr/>
    </dgm:pt>
    <dgm:pt modelId="{3ADAED40-87A2-4203-9548-9FE8F50E6C97}" type="pres">
      <dgm:prSet presAssocID="{C4C4708B-4C9F-4E23-B2DB-037BD9827E68}" presName="compNode" presStyleCnt="0"/>
      <dgm:spPr/>
    </dgm:pt>
    <dgm:pt modelId="{563A5762-BF9B-453B-AFF8-86C11EC6448C}" type="pres">
      <dgm:prSet presAssocID="{C4C4708B-4C9F-4E23-B2DB-037BD9827E68}" presName="bgRect" presStyleLbl="bgShp" presStyleIdx="2" presStyleCnt="3" custLinFactNeighborX="6077" custLinFactNeighborY="27376"/>
      <dgm:spPr/>
    </dgm:pt>
    <dgm:pt modelId="{CE4FF515-51C4-42A6-83D1-1ADCEAFDADCA}" type="pres">
      <dgm:prSet presAssocID="{C4C4708B-4C9F-4E23-B2DB-037BD9827E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cculent"/>
        </a:ext>
      </dgm:extLst>
    </dgm:pt>
    <dgm:pt modelId="{75C21C6B-EC32-4D6A-BDDD-E42EB131F4F1}" type="pres">
      <dgm:prSet presAssocID="{C4C4708B-4C9F-4E23-B2DB-037BD9827E68}" presName="spaceRect" presStyleCnt="0"/>
      <dgm:spPr/>
    </dgm:pt>
    <dgm:pt modelId="{778096F8-A62C-4BE4-9423-2C1AC1726F4E}" type="pres">
      <dgm:prSet presAssocID="{C4C4708B-4C9F-4E23-B2DB-037BD9827E6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C766619-F906-43B5-82DD-06B33643E6A9}" type="presOf" srcId="{57271C80-E785-4013-B33E-1FA5659E25DC}" destId="{53D43ADB-7A5D-4809-82B0-56CB4AB6BE03}" srcOrd="0" destOrd="0" presId="urn:microsoft.com/office/officeart/2018/2/layout/IconVerticalSolidList"/>
    <dgm:cxn modelId="{FB2DA160-E663-48DD-8A74-418017ED233E}" type="presOf" srcId="{E9B04BA5-4EBF-4F50-B8A9-9A47D92DE1C2}" destId="{4416E093-4F8C-4045-8EC9-4B86E6E58679}" srcOrd="0" destOrd="0" presId="urn:microsoft.com/office/officeart/2018/2/layout/IconVerticalSolidList"/>
    <dgm:cxn modelId="{22EA6F42-54E8-484F-B0F1-988E02BAECE1}" type="presOf" srcId="{C4C4708B-4C9F-4E23-B2DB-037BD9827E68}" destId="{778096F8-A62C-4BE4-9423-2C1AC1726F4E}" srcOrd="0" destOrd="0" presId="urn:microsoft.com/office/officeart/2018/2/layout/IconVerticalSolidList"/>
    <dgm:cxn modelId="{D9213266-A677-43F3-ADFD-6EA8DCD2C1CD}" type="presOf" srcId="{9516212B-A599-48EC-9846-8AB8003DB9C6}" destId="{7CD559A2-661F-4228-B1E6-BF8A95F7FB44}" srcOrd="0" destOrd="0" presId="urn:microsoft.com/office/officeart/2018/2/layout/IconVerticalSolidList"/>
    <dgm:cxn modelId="{73B58A8B-58F6-4577-ABE5-3A20B3AA65D6}" srcId="{9516212B-A599-48EC-9846-8AB8003DB9C6}" destId="{57271C80-E785-4013-B33E-1FA5659E25DC}" srcOrd="0" destOrd="0" parTransId="{6FEC09E2-E7E4-4789-8B9D-AF0EF7B8B2D7}" sibTransId="{2E7B43CA-C3D9-43E2-BCED-891698FC83CD}"/>
    <dgm:cxn modelId="{1644ABD3-7F2A-4B78-A816-235DE010A245}" srcId="{9516212B-A599-48EC-9846-8AB8003DB9C6}" destId="{C4C4708B-4C9F-4E23-B2DB-037BD9827E68}" srcOrd="2" destOrd="0" parTransId="{60A5C013-2086-4A3E-8ED5-105D7209AF58}" sibTransId="{33B9A802-922B-470F-BAF3-342BB4D9C688}"/>
    <dgm:cxn modelId="{24E200FC-A40A-4D73-9BD1-347CA5D05EA3}" srcId="{9516212B-A599-48EC-9846-8AB8003DB9C6}" destId="{E9B04BA5-4EBF-4F50-B8A9-9A47D92DE1C2}" srcOrd="1" destOrd="0" parTransId="{8BF3902C-9CB3-4595-9FBC-5A09507709B0}" sibTransId="{29591CE1-BF75-4472-ADF9-E8AD9A52CF71}"/>
    <dgm:cxn modelId="{93FD6727-1D3A-4F8E-B75C-F8637A6E4CF4}" type="presParOf" srcId="{7CD559A2-661F-4228-B1E6-BF8A95F7FB44}" destId="{C91463F6-64EF-45BB-9902-D428FC09F14F}" srcOrd="0" destOrd="0" presId="urn:microsoft.com/office/officeart/2018/2/layout/IconVerticalSolidList"/>
    <dgm:cxn modelId="{FA323415-107B-49C0-9A7F-9250393C7695}" type="presParOf" srcId="{C91463F6-64EF-45BB-9902-D428FC09F14F}" destId="{9FD5D46E-C3D7-413A-9D1D-7E69F5973C97}" srcOrd="0" destOrd="0" presId="urn:microsoft.com/office/officeart/2018/2/layout/IconVerticalSolidList"/>
    <dgm:cxn modelId="{C80F8C8F-31A3-4063-A400-0C6571B50711}" type="presParOf" srcId="{C91463F6-64EF-45BB-9902-D428FC09F14F}" destId="{C793F8D4-FD15-4993-94FA-24C7DA897E02}" srcOrd="1" destOrd="0" presId="urn:microsoft.com/office/officeart/2018/2/layout/IconVerticalSolidList"/>
    <dgm:cxn modelId="{74B6EFD6-3FBD-4F4F-AC9F-15503C7A54EB}" type="presParOf" srcId="{C91463F6-64EF-45BB-9902-D428FC09F14F}" destId="{1C25B477-E226-4B88-811F-048CC87E80DA}" srcOrd="2" destOrd="0" presId="urn:microsoft.com/office/officeart/2018/2/layout/IconVerticalSolidList"/>
    <dgm:cxn modelId="{E89033C6-4CF1-46C6-BF36-A321164C6334}" type="presParOf" srcId="{C91463F6-64EF-45BB-9902-D428FC09F14F}" destId="{53D43ADB-7A5D-4809-82B0-56CB4AB6BE03}" srcOrd="3" destOrd="0" presId="urn:microsoft.com/office/officeart/2018/2/layout/IconVerticalSolidList"/>
    <dgm:cxn modelId="{7A1767C3-D9EB-4169-AD6D-D72EF3DB4B44}" type="presParOf" srcId="{7CD559A2-661F-4228-B1E6-BF8A95F7FB44}" destId="{0546543D-2048-48CD-99F0-BE68E69155D3}" srcOrd="1" destOrd="0" presId="urn:microsoft.com/office/officeart/2018/2/layout/IconVerticalSolidList"/>
    <dgm:cxn modelId="{C1A0E362-15A0-4828-B94A-A6FF667E7D4E}" type="presParOf" srcId="{7CD559A2-661F-4228-B1E6-BF8A95F7FB44}" destId="{B6CB9550-EC53-48A8-8433-BD4A35115310}" srcOrd="2" destOrd="0" presId="urn:microsoft.com/office/officeart/2018/2/layout/IconVerticalSolidList"/>
    <dgm:cxn modelId="{824E0E53-CD1A-4DCB-A812-D5787E6B447B}" type="presParOf" srcId="{B6CB9550-EC53-48A8-8433-BD4A35115310}" destId="{9BC025DF-7772-4325-B6BF-76FE02F28E46}" srcOrd="0" destOrd="0" presId="urn:microsoft.com/office/officeart/2018/2/layout/IconVerticalSolidList"/>
    <dgm:cxn modelId="{E23D2BDD-A25A-4617-9854-982149486680}" type="presParOf" srcId="{B6CB9550-EC53-48A8-8433-BD4A35115310}" destId="{8F2CC9F1-0528-4D48-939B-2D397F9EE3C7}" srcOrd="1" destOrd="0" presId="urn:microsoft.com/office/officeart/2018/2/layout/IconVerticalSolidList"/>
    <dgm:cxn modelId="{F5C06FB8-3400-4B75-B287-EAC25DD8B380}" type="presParOf" srcId="{B6CB9550-EC53-48A8-8433-BD4A35115310}" destId="{C1F0F765-1F51-4D1F-BEC9-87D98A749F54}" srcOrd="2" destOrd="0" presId="urn:microsoft.com/office/officeart/2018/2/layout/IconVerticalSolidList"/>
    <dgm:cxn modelId="{535982AE-2A9A-4D99-9D02-01868AC7479B}" type="presParOf" srcId="{B6CB9550-EC53-48A8-8433-BD4A35115310}" destId="{4416E093-4F8C-4045-8EC9-4B86E6E58679}" srcOrd="3" destOrd="0" presId="urn:microsoft.com/office/officeart/2018/2/layout/IconVerticalSolidList"/>
    <dgm:cxn modelId="{65C9381A-D94B-4410-A92F-6A09AFF464FE}" type="presParOf" srcId="{7CD559A2-661F-4228-B1E6-BF8A95F7FB44}" destId="{0537A9F3-5D0B-4D12-B7A6-03694CA6F925}" srcOrd="3" destOrd="0" presId="urn:microsoft.com/office/officeart/2018/2/layout/IconVerticalSolidList"/>
    <dgm:cxn modelId="{2AA94750-5F7F-4087-8D03-8EC30D4879A8}" type="presParOf" srcId="{7CD559A2-661F-4228-B1E6-BF8A95F7FB44}" destId="{3ADAED40-87A2-4203-9548-9FE8F50E6C97}" srcOrd="4" destOrd="0" presId="urn:microsoft.com/office/officeart/2018/2/layout/IconVerticalSolidList"/>
    <dgm:cxn modelId="{005ADD48-D585-4AA4-B686-9DC05E73C18D}" type="presParOf" srcId="{3ADAED40-87A2-4203-9548-9FE8F50E6C97}" destId="{563A5762-BF9B-453B-AFF8-86C11EC6448C}" srcOrd="0" destOrd="0" presId="urn:microsoft.com/office/officeart/2018/2/layout/IconVerticalSolidList"/>
    <dgm:cxn modelId="{DD6B5EF8-0622-4203-AFC7-20097A1B94F3}" type="presParOf" srcId="{3ADAED40-87A2-4203-9548-9FE8F50E6C97}" destId="{CE4FF515-51C4-42A6-83D1-1ADCEAFDADCA}" srcOrd="1" destOrd="0" presId="urn:microsoft.com/office/officeart/2018/2/layout/IconVerticalSolidList"/>
    <dgm:cxn modelId="{2C08E408-1F4B-4E26-9745-38579DA046BD}" type="presParOf" srcId="{3ADAED40-87A2-4203-9548-9FE8F50E6C97}" destId="{75C21C6B-EC32-4D6A-BDDD-E42EB131F4F1}" srcOrd="2" destOrd="0" presId="urn:microsoft.com/office/officeart/2018/2/layout/IconVerticalSolidList"/>
    <dgm:cxn modelId="{E9F00639-9EB2-4C18-8AA3-AA5AB5259335}" type="presParOf" srcId="{3ADAED40-87A2-4203-9548-9FE8F50E6C97}" destId="{778096F8-A62C-4BE4-9423-2C1AC1726F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7F709-DB21-4B17-8FDB-DFD014CB307E}">
      <dsp:nvSpPr>
        <dsp:cNvPr id="0" name=""/>
        <dsp:cNvSpPr/>
      </dsp:nvSpPr>
      <dsp:spPr>
        <a:xfrm>
          <a:off x="0" y="606721"/>
          <a:ext cx="7225074" cy="12258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F338E-4CA1-4DCC-904C-8F36024FFF79}">
      <dsp:nvSpPr>
        <dsp:cNvPr id="0" name=""/>
        <dsp:cNvSpPr/>
      </dsp:nvSpPr>
      <dsp:spPr>
        <a:xfrm>
          <a:off x="370812" y="882532"/>
          <a:ext cx="674204" cy="6742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CE9C7-7A04-490D-B975-5CC02F62F3CA}">
      <dsp:nvSpPr>
        <dsp:cNvPr id="0" name=""/>
        <dsp:cNvSpPr/>
      </dsp:nvSpPr>
      <dsp:spPr>
        <a:xfrm>
          <a:off x="1415829" y="606721"/>
          <a:ext cx="5809244" cy="1225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733" tIns="129733" rIns="129733" bIns="129733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Microcontrollers on robot, base and each plant</a:t>
          </a:r>
        </a:p>
      </dsp:txBody>
      <dsp:txXfrm>
        <a:off x="1415829" y="606721"/>
        <a:ext cx="5809244" cy="1225826"/>
      </dsp:txXfrm>
    </dsp:sp>
    <dsp:sp modelId="{2BD2ED14-C0F5-4FFE-BC74-CE9DCA73CAA1}">
      <dsp:nvSpPr>
        <dsp:cNvPr id="0" name=""/>
        <dsp:cNvSpPr/>
      </dsp:nvSpPr>
      <dsp:spPr>
        <a:xfrm>
          <a:off x="0" y="2129717"/>
          <a:ext cx="7225074" cy="12258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35A69-6D6C-4E57-BDF2-7D30064FE18C}">
      <dsp:nvSpPr>
        <dsp:cNvPr id="0" name=""/>
        <dsp:cNvSpPr/>
      </dsp:nvSpPr>
      <dsp:spPr>
        <a:xfrm>
          <a:off x="370812" y="2405528"/>
          <a:ext cx="674204" cy="6742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F2EDE-A685-473D-A358-A52A192EA42E}">
      <dsp:nvSpPr>
        <dsp:cNvPr id="0" name=""/>
        <dsp:cNvSpPr/>
      </dsp:nvSpPr>
      <dsp:spPr>
        <a:xfrm>
          <a:off x="1415829" y="2129717"/>
          <a:ext cx="5809244" cy="1225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733" tIns="129733" rIns="129733" bIns="129733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Communicate wirelessly </a:t>
          </a:r>
        </a:p>
      </dsp:txBody>
      <dsp:txXfrm>
        <a:off x="1415829" y="2129717"/>
        <a:ext cx="5809244" cy="12258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5D46E-C3D7-413A-9D1D-7E69F5973C97}">
      <dsp:nvSpPr>
        <dsp:cNvPr id="0" name=""/>
        <dsp:cNvSpPr/>
      </dsp:nvSpPr>
      <dsp:spPr>
        <a:xfrm>
          <a:off x="0" y="2468"/>
          <a:ext cx="5621732" cy="11799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3F8D4-FD15-4993-94FA-24C7DA897E02}">
      <dsp:nvSpPr>
        <dsp:cNvPr id="0" name=""/>
        <dsp:cNvSpPr/>
      </dsp:nvSpPr>
      <dsp:spPr>
        <a:xfrm>
          <a:off x="356946" y="267965"/>
          <a:ext cx="649627" cy="648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43ADB-7A5D-4809-82B0-56CB4AB6BE03}">
      <dsp:nvSpPr>
        <dsp:cNvPr id="0" name=""/>
        <dsp:cNvSpPr/>
      </dsp:nvSpPr>
      <dsp:spPr>
        <a:xfrm>
          <a:off x="1363519" y="2468"/>
          <a:ext cx="4113743" cy="1181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04" tIns="125004" rIns="125004" bIns="125004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Lightweight</a:t>
          </a:r>
          <a:r>
            <a:rPr lang="en-US" sz="2500" kern="1200"/>
            <a:t> </a:t>
          </a:r>
        </a:p>
      </dsp:txBody>
      <dsp:txXfrm>
        <a:off x="1363519" y="2468"/>
        <a:ext cx="4113743" cy="1181140"/>
      </dsp:txXfrm>
    </dsp:sp>
    <dsp:sp modelId="{9BC025DF-7772-4325-B6BF-76FE02F28E46}">
      <dsp:nvSpPr>
        <dsp:cNvPr id="0" name=""/>
        <dsp:cNvSpPr/>
      </dsp:nvSpPr>
      <dsp:spPr>
        <a:xfrm>
          <a:off x="0" y="1432271"/>
          <a:ext cx="5621732" cy="11799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C9F1-0528-4D48-939B-2D397F9EE3C7}">
      <dsp:nvSpPr>
        <dsp:cNvPr id="0" name=""/>
        <dsp:cNvSpPr/>
      </dsp:nvSpPr>
      <dsp:spPr>
        <a:xfrm>
          <a:off x="356946" y="1697768"/>
          <a:ext cx="649627" cy="648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6E093-4F8C-4045-8EC9-4B86E6E58679}">
      <dsp:nvSpPr>
        <dsp:cNvPr id="0" name=""/>
        <dsp:cNvSpPr/>
      </dsp:nvSpPr>
      <dsp:spPr>
        <a:xfrm>
          <a:off x="1363519" y="1432271"/>
          <a:ext cx="4113743" cy="1181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04" tIns="125004" rIns="125004" bIns="125004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Save on motors and power</a:t>
          </a:r>
        </a:p>
      </dsp:txBody>
      <dsp:txXfrm>
        <a:off x="1363519" y="1432271"/>
        <a:ext cx="4113743" cy="1181140"/>
      </dsp:txXfrm>
    </dsp:sp>
    <dsp:sp modelId="{563A5762-BF9B-453B-AFF8-86C11EC6448C}">
      <dsp:nvSpPr>
        <dsp:cNvPr id="0" name=""/>
        <dsp:cNvSpPr/>
      </dsp:nvSpPr>
      <dsp:spPr>
        <a:xfrm>
          <a:off x="0" y="2865695"/>
          <a:ext cx="5621732" cy="11799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FF515-51C4-42A6-83D1-1ADCEAFDADCA}">
      <dsp:nvSpPr>
        <dsp:cNvPr id="0" name=""/>
        <dsp:cNvSpPr/>
      </dsp:nvSpPr>
      <dsp:spPr>
        <a:xfrm>
          <a:off x="356946" y="3127570"/>
          <a:ext cx="649627" cy="648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096F8-A62C-4BE4-9423-2C1AC1726F4E}">
      <dsp:nvSpPr>
        <dsp:cNvPr id="0" name=""/>
        <dsp:cNvSpPr/>
      </dsp:nvSpPr>
      <dsp:spPr>
        <a:xfrm>
          <a:off x="1363519" y="2862073"/>
          <a:ext cx="4113743" cy="1181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04" tIns="125004" rIns="125004" bIns="12500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Enough water for average plants for up to 12 days [1]</a:t>
          </a:r>
        </a:p>
      </dsp:txBody>
      <dsp:txXfrm>
        <a:off x="1363519" y="2862073"/>
        <a:ext cx="4113743" cy="1181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 sz="280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466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752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131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>
            <a:lvl1pPr>
              <a:defRPr sz="2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9896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5943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5797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291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2984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9329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4441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3108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527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piGLuL2MWQ?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C1DC-1606-9D4B-7A5F-BE72E3068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600031"/>
          </a:xfrm>
        </p:spPr>
        <p:txBody>
          <a:bodyPr>
            <a:normAutofit/>
          </a:bodyPr>
          <a:lstStyle/>
          <a:p>
            <a:pPr algn="ctr"/>
            <a:r>
              <a:rPr lang="en-CA" sz="7200" b="1"/>
              <a:t>BOTANICA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ACC28-3285-0BBE-F77D-2FF75B7D8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3129826"/>
            <a:ext cx="10993546" cy="3246426"/>
          </a:xfrm>
        </p:spPr>
        <p:txBody>
          <a:bodyPr anchor="ctr">
            <a:normAutofit/>
          </a:bodyPr>
          <a:lstStyle/>
          <a:p>
            <a:pPr algn="ctr"/>
            <a:r>
              <a:rPr lang="en-CA" sz="4000" err="1">
                <a:solidFill>
                  <a:schemeClr val="bg1"/>
                </a:solidFill>
              </a:rPr>
              <a:t>Sproutbot</a:t>
            </a:r>
            <a:endParaRPr lang="en-CA" sz="4000">
              <a:solidFill>
                <a:schemeClr val="bg1"/>
              </a:solidFill>
            </a:endParaRPr>
          </a:p>
        </p:txBody>
      </p:sp>
      <p:pic>
        <p:nvPicPr>
          <p:cNvPr id="1026" name="Picture 2" descr="A very simple and minimalistic logo of a robot with 4 wheels for watering plants">
            <a:extLst>
              <a:ext uri="{FF2B5EF4-FFF2-40B4-BE49-F238E27FC236}">
                <a16:creationId xmlns:a16="http://schemas.microsoft.com/office/drawing/2014/main" id="{6E9D2135-72C1-22E2-0AC9-61EC49F4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44" y="3594624"/>
            <a:ext cx="2316829" cy="231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very simple and minimalistic logo of a robot with 4 wheels for watering plants">
            <a:extLst>
              <a:ext uri="{FF2B5EF4-FFF2-40B4-BE49-F238E27FC236}">
                <a16:creationId xmlns:a16="http://schemas.microsoft.com/office/drawing/2014/main" id="{911EBA9E-B7FD-F0A5-4A37-AE416760C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76429" y="3594624"/>
            <a:ext cx="2316829" cy="231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5D40B-9EA2-9EFE-69AA-791FA1FB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>
                <a:solidFill>
                  <a:schemeClr val="bg1"/>
                </a:solidFill>
              </a:rPr>
              <a:pPr/>
              <a:t>1</a:t>
            </a:fld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53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cylinder with wires and a sign&#10;&#10;Description automatically generated">
            <a:extLst>
              <a:ext uri="{FF2B5EF4-FFF2-40B4-BE49-F238E27FC236}">
                <a16:creationId xmlns:a16="http://schemas.microsoft.com/office/drawing/2014/main" id="{933DEBF4-82FD-1F10-738E-C9C475F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89747" l="9924" r="97455">
                        <a14:foregroundMark x1="80662" y1="20506" x2="95293" y2="32756"/>
                        <a14:foregroundMark x1="95293" y1="32756" x2="96183" y2="51664"/>
                        <a14:foregroundMark x1="90918" y1="57634" x2="85496" y2="63782"/>
                        <a14:foregroundMark x1="96183" y1="51664" x2="92330" y2="56033"/>
                        <a14:foregroundMark x1="85496" y1="63782" x2="64885" y2="67776"/>
                        <a14:foregroundMark x1="64885" y1="67776" x2="59924" y2="42610"/>
                        <a14:foregroundMark x1="59924" y1="42610" x2="76336" y2="17577"/>
                        <a14:foregroundMark x1="76336" y1="17577" x2="87023" y2="10120"/>
                        <a14:foregroundMark x1="87659" y1="13182" x2="98855" y2="23968"/>
                        <a14:foregroundMark x1="98855" y1="23968" x2="97455" y2="57390"/>
                        <a14:foregroundMark x1="86570" y1="63042" x2="81043" y2="65912"/>
                        <a14:foregroundMark x1="97455" y1="57390" x2="95541" y2="58384"/>
                        <a14:foregroundMark x1="81043" y1="65912" x2="64377" y2="68176"/>
                        <a14:foregroundMark x1="64377" y1="68176" x2="58015" y2="31292"/>
                        <a14:foregroundMark x1="58015" y1="31292" x2="73537" y2="12117"/>
                        <a14:foregroundMark x1="73537" y1="12117" x2="88041" y2="10386"/>
                        <a14:foregroundMark x1="88041" y1="10386" x2="92494" y2="11718"/>
                        <a14:backgroundMark x1="94911" y1="57923" x2="86132" y2="68842"/>
                        <a14:backgroundMark x1="86132" y1="68842" x2="85878" y2="71638"/>
                        <a14:backgroundMark x1="98092" y1="61784" x2="92875" y2="94008"/>
                        <a14:backgroundMark x1="92875" y1="94008" x2="891" y2="99201"/>
                        <a14:backgroundMark x1="93003" y1="65246" x2="84478" y2="76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88" y="1381916"/>
            <a:ext cx="4622071" cy="4416254"/>
          </a:xfrm>
          <a:prstGeom prst="rect">
            <a:avLst/>
          </a:prstGeom>
        </p:spPr>
      </p:pic>
      <p:pic>
        <p:nvPicPr>
          <p:cNvPr id="13" name="Picture 12" descr="A black device with wires&#10;&#10;Description automatically generated">
            <a:extLst>
              <a:ext uri="{FF2B5EF4-FFF2-40B4-BE49-F238E27FC236}">
                <a16:creationId xmlns:a16="http://schemas.microsoft.com/office/drawing/2014/main" id="{727B8F57-EBD0-57EB-6A08-CAE1A6422C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34" y="746517"/>
            <a:ext cx="4349663" cy="5799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  <a:latin typeface="Gill Sans MT"/>
                <a:cs typeface="Aharoni"/>
              </a:rPr>
              <a:t>PLANT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9815D-EC4A-819D-0237-28B308E04301}"/>
              </a:ext>
            </a:extLst>
          </p:cNvPr>
          <p:cNvSpPr txBox="1"/>
          <p:nvPr/>
        </p:nvSpPr>
        <p:spPr>
          <a:xfrm>
            <a:off x="522292" y="5635380"/>
            <a:ext cx="17051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Battery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62211-3831-4A26-5CF0-66FFFEDE85E2}"/>
              </a:ext>
            </a:extLst>
          </p:cNvPr>
          <p:cNvSpPr txBox="1"/>
          <p:nvPr/>
        </p:nvSpPr>
        <p:spPr>
          <a:xfrm>
            <a:off x="254542" y="1711406"/>
            <a:ext cx="24529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Hook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FEB37CE-4717-3E5F-48EF-A42E822D4F13}"/>
              </a:ext>
            </a:extLst>
          </p:cNvPr>
          <p:cNvSpPr/>
          <p:nvPr/>
        </p:nvSpPr>
        <p:spPr>
          <a:xfrm rot="2520000">
            <a:off x="1753980" y="2377915"/>
            <a:ext cx="639577" cy="3707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A205DDD-1893-9645-8CEB-DE115E137162}"/>
              </a:ext>
            </a:extLst>
          </p:cNvPr>
          <p:cNvSpPr/>
          <p:nvPr/>
        </p:nvSpPr>
        <p:spPr>
          <a:xfrm rot="18840000">
            <a:off x="2153699" y="5451424"/>
            <a:ext cx="639577" cy="3924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C11D4C4-0099-37DA-F6E1-2CB958152B19}"/>
              </a:ext>
            </a:extLst>
          </p:cNvPr>
          <p:cNvSpPr/>
          <p:nvPr/>
        </p:nvSpPr>
        <p:spPr>
          <a:xfrm rot="16200000">
            <a:off x="8029401" y="4901500"/>
            <a:ext cx="639577" cy="3924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3AD07E-F051-1519-4C1C-558AA8E357FF}"/>
              </a:ext>
            </a:extLst>
          </p:cNvPr>
          <p:cNvSpPr txBox="1"/>
          <p:nvPr/>
        </p:nvSpPr>
        <p:spPr>
          <a:xfrm>
            <a:off x="6685404" y="5522503"/>
            <a:ext cx="39149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Soil Moisture Sensor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5A7E0B-3634-0776-4B00-596D7EE6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10</a:t>
            </a:fld>
            <a:endParaRPr lang="en-US" sz="4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11EE1-BED0-078A-C7AC-523B5D65C5FD}"/>
              </a:ext>
            </a:extLst>
          </p:cNvPr>
          <p:cNvSpPr txBox="1"/>
          <p:nvPr/>
        </p:nvSpPr>
        <p:spPr>
          <a:xfrm>
            <a:off x="5272051" y="2296181"/>
            <a:ext cx="39149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IR Emitter</a:t>
            </a:r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1D8E630-DEC3-AB29-82E0-5C22F285877A}"/>
              </a:ext>
            </a:extLst>
          </p:cNvPr>
          <p:cNvSpPr/>
          <p:nvPr/>
        </p:nvSpPr>
        <p:spPr>
          <a:xfrm rot="917355">
            <a:off x="7352441" y="2500621"/>
            <a:ext cx="639577" cy="3924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31250BA-C48D-837C-3AAB-0611FBA0B69B}"/>
              </a:ext>
            </a:extLst>
          </p:cNvPr>
          <p:cNvSpPr/>
          <p:nvPr/>
        </p:nvSpPr>
        <p:spPr>
          <a:xfrm rot="8639530">
            <a:off x="4421610" y="3012039"/>
            <a:ext cx="939818" cy="3924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7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304B689-FD25-48A1-BE9E-FBA6A2858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557CC5ED-F8AA-409D-9029-19EB20CBE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544566" cy="4219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58924CEE-C5D7-47E7-9DAE-6170FEF9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8831" y="0"/>
            <a:ext cx="3732157" cy="4219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983262B2-A92A-4FFC-8C69-314A08A2E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3473" y="-4"/>
            <a:ext cx="3732157" cy="4219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E2B0A45-68FF-4FD8-AE61-68A677B65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10260"/>
            <a:ext cx="4544566" cy="25477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1AA75347-B5B0-4AA8-A256-3B28AA5AE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498" y="4310260"/>
            <a:ext cx="7552502" cy="2547740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51AA1-D082-C476-BF03-400CF347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057" y="5048262"/>
            <a:ext cx="6591957" cy="133872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Watering mechanism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206FED-ACDC-C8A3-8AC0-FEAC64FD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089" y="4461374"/>
            <a:ext cx="2852988" cy="179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C9992A-AB06-1D89-17E8-E9471331E4C1}"/>
              </a:ext>
            </a:extLst>
          </p:cNvPr>
          <p:cNvSpPr txBox="1"/>
          <p:nvPr/>
        </p:nvSpPr>
        <p:spPr>
          <a:xfrm>
            <a:off x="960474" y="6375010"/>
            <a:ext cx="267543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/>
              <a:t>DC Water Pump</a:t>
            </a:r>
            <a:endParaRPr lang="en-CA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A8789-7264-9F47-B737-7B308EE6D175}"/>
              </a:ext>
            </a:extLst>
          </p:cNvPr>
          <p:cNvSpPr txBox="1"/>
          <p:nvPr/>
        </p:nvSpPr>
        <p:spPr>
          <a:xfrm>
            <a:off x="5150948" y="3756260"/>
            <a:ext cx="269654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/>
              <a:t>850 mL Water Tank</a:t>
            </a:r>
            <a:endParaRPr lang="en-CA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FA145-BDC3-1833-56DA-1AA0F1CF7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27" y="946425"/>
            <a:ext cx="3481442" cy="26178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A0E2E-D242-AA3F-9B77-42084852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8657" y="6221794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4400" dirty="0">
                <a:solidFill>
                  <a:schemeClr val="bg1"/>
                </a:solidFill>
              </a:rPr>
              <a:pPr/>
              <a:t>11</a:t>
            </a:fld>
            <a:endParaRPr lang="en-US" sz="4400">
              <a:solidFill>
                <a:schemeClr val="bg1"/>
              </a:solidFill>
            </a:endParaRPr>
          </a:p>
        </p:txBody>
      </p:sp>
      <p:pic>
        <p:nvPicPr>
          <p:cNvPr id="8" name="Picture 7" descr="A machine with a black arm&#10;&#10;Description automatically generated with medium confidence">
            <a:extLst>
              <a:ext uri="{FF2B5EF4-FFF2-40B4-BE49-F238E27FC236}">
                <a16:creationId xmlns:a16="http://schemas.microsoft.com/office/drawing/2014/main" id="{8FE52E14-5B7B-1BAE-2DA4-521EB9B7D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9" y="111238"/>
            <a:ext cx="4546613" cy="34119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A2A7516-9971-86C4-7E78-A2C587FB7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1"/>
          <a:stretch/>
        </p:blipFill>
        <p:spPr bwMode="auto">
          <a:xfrm>
            <a:off x="8461659" y="-3582"/>
            <a:ext cx="3732156" cy="42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F911F-ACDF-9082-A8DF-26C1424D2CF7}"/>
              </a:ext>
            </a:extLst>
          </p:cNvPr>
          <p:cNvSpPr txBox="1"/>
          <p:nvPr/>
        </p:nvSpPr>
        <p:spPr>
          <a:xfrm>
            <a:off x="924010" y="3756260"/>
            <a:ext cx="269654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/>
              <a:t>Watering Arm</a:t>
            </a:r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28155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TANK SIZE (850 mL)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55E5F1-4098-351D-3549-650C323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KEA 365+ food container with lid, rectangular/plastic, 5.2 l (176 oz) -  IKEA CA">
            <a:extLst>
              <a:ext uri="{FF2B5EF4-FFF2-40B4-BE49-F238E27FC236}">
                <a16:creationId xmlns:a16="http://schemas.microsoft.com/office/drawing/2014/main" id="{7835131D-601B-E596-38E5-FA8335EB6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2" r="325" b="17208"/>
          <a:stretch/>
        </p:blipFill>
        <p:spPr>
          <a:xfrm>
            <a:off x="942329" y="2553832"/>
            <a:ext cx="4410986" cy="31034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9474F-9FFD-7F8F-90EC-F108382D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5549" y="6332950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4400" dirty="0"/>
              <a:pPr/>
              <a:t>12</a:t>
            </a:fld>
            <a:endParaRPr lang="en-US" sz="4400"/>
          </a:p>
        </p:txBody>
      </p:sp>
      <p:graphicFrame>
        <p:nvGraphicFramePr>
          <p:cNvPr id="18" name="TextBox 13">
            <a:extLst>
              <a:ext uri="{FF2B5EF4-FFF2-40B4-BE49-F238E27FC236}">
                <a16:creationId xmlns:a16="http://schemas.microsoft.com/office/drawing/2014/main" id="{DBC70BF8-02E0-D86F-871F-9F91D3226C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856955"/>
              </p:ext>
            </p:extLst>
          </p:nvPr>
        </p:nvGraphicFramePr>
        <p:xfrm>
          <a:off x="6335805" y="2180496"/>
          <a:ext cx="5621733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51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X Y Z Axis Images – Browse 343 Stock Photos, Vectors, and Video | Adobe  Stock">
            <a:extLst>
              <a:ext uri="{FF2B5EF4-FFF2-40B4-BE49-F238E27FC236}">
                <a16:creationId xmlns:a16="http://schemas.microsoft.com/office/drawing/2014/main" id="{3BAE05BE-C682-3C53-AB26-9A1264EA8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8" b="13339"/>
          <a:stretch/>
        </p:blipFill>
        <p:spPr bwMode="auto">
          <a:xfrm>
            <a:off x="216668" y="4866423"/>
            <a:ext cx="2725108" cy="187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HARDWARE – WATERING ARM</a:t>
            </a:r>
            <a:endParaRPr lang="en-US" b="1">
              <a:solidFill>
                <a:schemeClr val="accent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D4EFE8-2D48-D69F-E952-6B64CFC20625}"/>
              </a:ext>
            </a:extLst>
          </p:cNvPr>
          <p:cNvGrpSpPr/>
          <p:nvPr/>
        </p:nvGrpSpPr>
        <p:grpSpPr>
          <a:xfrm>
            <a:off x="1822930" y="1396872"/>
            <a:ext cx="8735370" cy="5461128"/>
            <a:chOff x="1822930" y="1396872"/>
            <a:chExt cx="8735370" cy="5461128"/>
          </a:xfrm>
        </p:grpSpPr>
        <p:pic>
          <p:nvPicPr>
            <p:cNvPr id="5" name="Picture 4" descr="A black machine with a black arm&#10;&#10;Description automatically generated">
              <a:extLst>
                <a:ext uri="{FF2B5EF4-FFF2-40B4-BE49-F238E27FC236}">
                  <a16:creationId xmlns:a16="http://schemas.microsoft.com/office/drawing/2014/main" id="{02ABC3FC-F359-1AE1-6446-A2FC85BFA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734" y="1396872"/>
              <a:ext cx="7277589" cy="546112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DA0F4D-6AAA-DBC5-0FE5-BDABC1EEE37C}"/>
                </a:ext>
              </a:extLst>
            </p:cNvPr>
            <p:cNvSpPr txBox="1"/>
            <p:nvPr/>
          </p:nvSpPr>
          <p:spPr>
            <a:xfrm>
              <a:off x="1868382" y="3672723"/>
              <a:ext cx="232274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Sensor Mount</a:t>
              </a: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63D6A985-09CA-3709-CD29-5CA85A12B24F}"/>
                </a:ext>
              </a:extLst>
            </p:cNvPr>
            <p:cNvSpPr/>
            <p:nvPr/>
          </p:nvSpPr>
          <p:spPr>
            <a:xfrm rot="17654958">
              <a:off x="2568971" y="2961816"/>
              <a:ext cx="948427" cy="44692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2E5EFC-647A-F5E7-C933-CFBDF2FA9C7A}"/>
                </a:ext>
              </a:extLst>
            </p:cNvPr>
            <p:cNvSpPr txBox="1"/>
            <p:nvPr/>
          </p:nvSpPr>
          <p:spPr>
            <a:xfrm>
              <a:off x="5417810" y="1604234"/>
              <a:ext cx="318108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Sensor/Wrist Servo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67226E8-D457-CBBB-E4A8-9056AA479BD7}"/>
                </a:ext>
              </a:extLst>
            </p:cNvPr>
            <p:cNvSpPr/>
            <p:nvPr/>
          </p:nvSpPr>
          <p:spPr>
            <a:xfrm rot="9055227">
              <a:off x="4484948" y="1837266"/>
              <a:ext cx="939669" cy="44692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A961D7-0364-262A-7006-64614269BB2E}"/>
                </a:ext>
              </a:extLst>
            </p:cNvPr>
            <p:cNvSpPr txBox="1"/>
            <p:nvPr/>
          </p:nvSpPr>
          <p:spPr>
            <a:xfrm>
              <a:off x="7981560" y="2127088"/>
              <a:ext cx="257674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Shoulder Servo</a:t>
              </a: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7D44E51-24B2-5DEF-2A6E-086E1E91F195}"/>
                </a:ext>
              </a:extLst>
            </p:cNvPr>
            <p:cNvSpPr/>
            <p:nvPr/>
          </p:nvSpPr>
          <p:spPr>
            <a:xfrm rot="7441167">
              <a:off x="8231321" y="2897502"/>
              <a:ext cx="948427" cy="4556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A474B9-84C3-2544-734B-6DAACB7D6E15}"/>
                </a:ext>
              </a:extLst>
            </p:cNvPr>
            <p:cNvSpPr txBox="1"/>
            <p:nvPr/>
          </p:nvSpPr>
          <p:spPr>
            <a:xfrm>
              <a:off x="1822930" y="4825088"/>
              <a:ext cx="255046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Base Servo</a:t>
              </a:r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D6711E86-3D88-F055-E674-4B47E4F5EB17}"/>
                </a:ext>
              </a:extLst>
            </p:cNvPr>
            <p:cNvSpPr/>
            <p:nvPr/>
          </p:nvSpPr>
          <p:spPr>
            <a:xfrm rot="21300000">
              <a:off x="4387424" y="4792771"/>
              <a:ext cx="2060772" cy="41188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Curved Down 40">
              <a:extLst>
                <a:ext uri="{FF2B5EF4-FFF2-40B4-BE49-F238E27FC236}">
                  <a16:creationId xmlns:a16="http://schemas.microsoft.com/office/drawing/2014/main" id="{548A6685-1D0E-F9F8-8F81-24D7721C8799}"/>
                </a:ext>
              </a:extLst>
            </p:cNvPr>
            <p:cNvSpPr/>
            <p:nvPr/>
          </p:nvSpPr>
          <p:spPr>
            <a:xfrm>
              <a:off x="6934309" y="2501380"/>
              <a:ext cx="1462689" cy="937172"/>
            </a:xfrm>
            <a:prstGeom prst="curvedDown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Arrow: Curved Left 41">
              <a:extLst>
                <a:ext uri="{FF2B5EF4-FFF2-40B4-BE49-F238E27FC236}">
                  <a16:creationId xmlns:a16="http://schemas.microsoft.com/office/drawing/2014/main" id="{E7C3E470-FE98-5FC0-1165-E591578F7652}"/>
                </a:ext>
              </a:extLst>
            </p:cNvPr>
            <p:cNvSpPr/>
            <p:nvPr/>
          </p:nvSpPr>
          <p:spPr>
            <a:xfrm rot="10191438">
              <a:off x="6400819" y="4405573"/>
              <a:ext cx="665654" cy="761999"/>
            </a:xfrm>
            <a:prstGeom prst="curvedLef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Arrow: Curved Left 42">
              <a:extLst>
                <a:ext uri="{FF2B5EF4-FFF2-40B4-BE49-F238E27FC236}">
                  <a16:creationId xmlns:a16="http://schemas.microsoft.com/office/drawing/2014/main" id="{96E76627-1B6F-7F70-731E-598794E404E5}"/>
                </a:ext>
              </a:extLst>
            </p:cNvPr>
            <p:cNvSpPr/>
            <p:nvPr/>
          </p:nvSpPr>
          <p:spPr>
            <a:xfrm rot="-780000">
              <a:off x="4116253" y="2123827"/>
              <a:ext cx="472965" cy="884620"/>
            </a:xfrm>
            <a:prstGeom prst="curvedLef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00D59-6DF5-95F4-BB8F-A6BCD389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13</a:t>
            </a:fld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55961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HARDWARE – SENSOR MOUNT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00D59-6DF5-95F4-BB8F-A6BCD389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14</a:t>
            </a:fld>
            <a:endParaRPr lang="en-US" sz="4400"/>
          </a:p>
        </p:txBody>
      </p:sp>
      <p:pic>
        <p:nvPicPr>
          <p:cNvPr id="6" name="Picture 5" descr="A black square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0C207C8A-3974-316D-A769-4CA5D3390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0"/>
          <a:stretch/>
        </p:blipFill>
        <p:spPr>
          <a:xfrm>
            <a:off x="4038599" y="1855051"/>
            <a:ext cx="4114800" cy="4101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FADC5-F8C2-BDDE-7EFF-B9343E99680F}"/>
              </a:ext>
            </a:extLst>
          </p:cNvPr>
          <p:cNvSpPr txBox="1"/>
          <p:nvPr/>
        </p:nvSpPr>
        <p:spPr>
          <a:xfrm>
            <a:off x="1174331" y="1891297"/>
            <a:ext cx="290455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Ultrasonic Distance Sensor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AB93E27-45A7-E0E0-507D-63849CA3B12A}"/>
              </a:ext>
            </a:extLst>
          </p:cNvPr>
          <p:cNvSpPr/>
          <p:nvPr/>
        </p:nvSpPr>
        <p:spPr>
          <a:xfrm>
            <a:off x="3961458" y="2144890"/>
            <a:ext cx="948427" cy="4469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74D0D-A436-3ECA-3145-93E0865BE8C1}"/>
              </a:ext>
            </a:extLst>
          </p:cNvPr>
          <p:cNvSpPr txBox="1"/>
          <p:nvPr/>
        </p:nvSpPr>
        <p:spPr>
          <a:xfrm>
            <a:off x="4934628" y="5699097"/>
            <a:ext cx="23227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Color Sensor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FEE9D4-0B54-9330-4133-E6C103F2FD1A}"/>
              </a:ext>
            </a:extLst>
          </p:cNvPr>
          <p:cNvSpPr/>
          <p:nvPr/>
        </p:nvSpPr>
        <p:spPr>
          <a:xfrm rot="16200000">
            <a:off x="5621785" y="4860239"/>
            <a:ext cx="948427" cy="4469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397E20-DFCA-5809-61B8-83DABFEBCCA6}"/>
              </a:ext>
            </a:extLst>
          </p:cNvPr>
          <p:cNvSpPr txBox="1"/>
          <p:nvPr/>
        </p:nvSpPr>
        <p:spPr>
          <a:xfrm>
            <a:off x="1530524" y="2946564"/>
            <a:ext cx="23227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Micro-Switch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15AB4F2-3BE0-2145-4966-353D1BE23F62}"/>
              </a:ext>
            </a:extLst>
          </p:cNvPr>
          <p:cNvSpPr/>
          <p:nvPr/>
        </p:nvSpPr>
        <p:spPr>
          <a:xfrm>
            <a:off x="3891834" y="2959620"/>
            <a:ext cx="948427" cy="4469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3A2F9-4639-62A5-651D-2103959D796B}"/>
              </a:ext>
            </a:extLst>
          </p:cNvPr>
          <p:cNvSpPr txBox="1"/>
          <p:nvPr/>
        </p:nvSpPr>
        <p:spPr>
          <a:xfrm>
            <a:off x="1948188" y="4158120"/>
            <a:ext cx="26349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Watering Outlet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0A8A87-E122-7142-41AE-85C21EAF65F2}"/>
              </a:ext>
            </a:extLst>
          </p:cNvPr>
          <p:cNvSpPr/>
          <p:nvPr/>
        </p:nvSpPr>
        <p:spPr>
          <a:xfrm rot="19269746">
            <a:off x="4474070" y="3632444"/>
            <a:ext cx="1583790" cy="2105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1D783-28C5-531F-A992-4F4BC126A29F}"/>
              </a:ext>
            </a:extLst>
          </p:cNvPr>
          <p:cNvSpPr txBox="1"/>
          <p:nvPr/>
        </p:nvSpPr>
        <p:spPr>
          <a:xfrm>
            <a:off x="9155243" y="3120961"/>
            <a:ext cx="23227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Wrist Servo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289A51A-963C-70CD-7265-A9BB4B17060F}"/>
              </a:ext>
            </a:extLst>
          </p:cNvPr>
          <p:cNvSpPr/>
          <p:nvPr/>
        </p:nvSpPr>
        <p:spPr>
          <a:xfrm rot="10800000">
            <a:off x="8112033" y="3159110"/>
            <a:ext cx="948427" cy="4469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WATERING TARGET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CBA71-4C33-25B9-343C-2078E84A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15</a:t>
            </a:fld>
            <a:endParaRPr lang="en-US" sz="4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E57A32-452E-E650-67E6-934673292A1E}"/>
              </a:ext>
            </a:extLst>
          </p:cNvPr>
          <p:cNvGrpSpPr/>
          <p:nvPr/>
        </p:nvGrpSpPr>
        <p:grpSpPr>
          <a:xfrm>
            <a:off x="815611" y="1876046"/>
            <a:ext cx="3043853" cy="3853769"/>
            <a:chOff x="846668" y="1746965"/>
            <a:chExt cx="2856624" cy="3616721"/>
          </a:xfrm>
        </p:grpSpPr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333F787F-57FE-D2DA-5714-6DABF0801359}"/>
                </a:ext>
              </a:extLst>
            </p:cNvPr>
            <p:cNvSpPr txBox="1"/>
            <p:nvPr/>
          </p:nvSpPr>
          <p:spPr>
            <a:xfrm>
              <a:off x="846668" y="1746965"/>
              <a:ext cx="285662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34340">
                <a:spcAft>
                  <a:spcPts val="600"/>
                </a:spcAft>
              </a:pPr>
              <a:r>
                <a:rPr lang="en-US" sz="4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Initial Plan</a:t>
              </a:r>
              <a:endParaRPr lang="en-CA" sz="4800"/>
            </a:p>
          </p:txBody>
        </p:sp>
        <p:pic>
          <p:nvPicPr>
            <p:cNvPr id="10" name="Picture 9" descr="280+ Flower Pot Top View Stock Illustrations, Royalty-Free Vector Graphics  &amp; Clip Art - iStock | Empty flower pot top view">
              <a:extLst>
                <a:ext uri="{FF2B5EF4-FFF2-40B4-BE49-F238E27FC236}">
                  <a16:creationId xmlns:a16="http://schemas.microsoft.com/office/drawing/2014/main" id="{149D4F7D-83BD-96EE-EDDB-DFDD3DC37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296" y="2887186"/>
              <a:ext cx="2581275" cy="24765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8EBD72-E46F-74D1-EB95-ABF14F8E1C89}"/>
              </a:ext>
            </a:extLst>
          </p:cNvPr>
          <p:cNvGrpSpPr/>
          <p:nvPr/>
        </p:nvGrpSpPr>
        <p:grpSpPr>
          <a:xfrm>
            <a:off x="4710089" y="1880792"/>
            <a:ext cx="2513621" cy="3853800"/>
            <a:chOff x="4637603" y="1746965"/>
            <a:chExt cx="2676198" cy="4103057"/>
          </a:xfrm>
        </p:grpSpPr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C64E358A-A465-E2B7-FBC0-324F024C24BF}"/>
                </a:ext>
              </a:extLst>
            </p:cNvPr>
            <p:cNvSpPr txBox="1"/>
            <p:nvPr/>
          </p:nvSpPr>
          <p:spPr>
            <a:xfrm>
              <a:off x="4742036" y="1746965"/>
              <a:ext cx="2571765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4048">
                <a:spcAft>
                  <a:spcPts val="600"/>
                </a:spcAft>
              </a:pPr>
              <a:r>
                <a:rPr lang="en-US" sz="403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Problem</a:t>
              </a:r>
              <a:endParaRPr lang="en-CA" sz="4800"/>
            </a:p>
          </p:txBody>
        </p:sp>
        <p:pic>
          <p:nvPicPr>
            <p:cNvPr id="13" name="Picture 12" descr="Bristol Novelty Black Detective Magnifying Glass Props (Pack of 1) -  Stylish Design, Perfect Accessory for Fairytale &amp; Stories, World Book Day,  Halloween, Cosplay Events, &amp; More : Bristol Novelty: Amazon.ca: Toys">
              <a:extLst>
                <a:ext uri="{FF2B5EF4-FFF2-40B4-BE49-F238E27FC236}">
                  <a16:creationId xmlns:a16="http://schemas.microsoft.com/office/drawing/2014/main" id="{0DAA0D6B-CE8C-BBE1-7546-EF1BFF90F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7603" y="2710055"/>
              <a:ext cx="2676198" cy="313996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413F21-39CE-CAFD-7A8B-68B6D4F6B5B6}"/>
              </a:ext>
            </a:extLst>
          </p:cNvPr>
          <p:cNvGrpSpPr/>
          <p:nvPr/>
        </p:nvGrpSpPr>
        <p:grpSpPr>
          <a:xfrm>
            <a:off x="7797210" y="1876044"/>
            <a:ext cx="3152386" cy="3853771"/>
            <a:chOff x="8447887" y="1753738"/>
            <a:chExt cx="3324500" cy="4064176"/>
          </a:xfrm>
        </p:grpSpPr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3224D8E7-E285-E35D-48ED-05A8B00ECC64}"/>
                </a:ext>
              </a:extLst>
            </p:cNvPr>
            <p:cNvSpPr txBox="1"/>
            <p:nvPr/>
          </p:nvSpPr>
          <p:spPr>
            <a:xfrm>
              <a:off x="8740142" y="1753738"/>
              <a:ext cx="2571765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">
                <a:spcAft>
                  <a:spcPts val="600"/>
                </a:spcAft>
              </a:pPr>
              <a:r>
                <a:rPr lang="en-US" sz="40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Solution</a:t>
              </a:r>
              <a:endParaRPr lang="en-CA" sz="4800"/>
            </a:p>
          </p:txBody>
        </p:sp>
        <p:pic>
          <p:nvPicPr>
            <p:cNvPr id="16" name="Picture 15" descr="A black square with wires and wires&#10;&#10;Description automatically generated with medium confidence">
              <a:extLst>
                <a:ext uri="{FF2B5EF4-FFF2-40B4-BE49-F238E27FC236}">
                  <a16:creationId xmlns:a16="http://schemas.microsoft.com/office/drawing/2014/main" id="{60AE5777-A6EB-9BA3-64C8-2CAF23123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80"/>
            <a:stretch/>
          </p:blipFill>
          <p:spPr>
            <a:xfrm>
              <a:off x="8447887" y="2504494"/>
              <a:ext cx="3324500" cy="3313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1987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4FA37E-2ADD-4392-ABF7-BEC52F56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17C8882-E65C-41F2-89EE-DF6B3880E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27366A-80E6-4BCF-86B8-2B50069C0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549191" y="1656292"/>
            <a:ext cx="3789091" cy="20858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- CASING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7DA15-0D86-C8DE-1482-EF28FB529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39" t="-373" r="16135" b="372"/>
          <a:stretch/>
        </p:blipFill>
        <p:spPr>
          <a:xfrm>
            <a:off x="4243791" y="638175"/>
            <a:ext cx="3703048" cy="5762804"/>
          </a:xfrm>
          <a:prstGeom prst="rect">
            <a:avLst/>
          </a:prstGeom>
        </p:spPr>
      </p:pic>
      <p:pic>
        <p:nvPicPr>
          <p:cNvPr id="6" name="Picture 5" descr="A machine with wires and a container on wheels&#10;&#10;Description automatically generated">
            <a:extLst>
              <a:ext uri="{FF2B5EF4-FFF2-40B4-BE49-F238E27FC236}">
                <a16:creationId xmlns:a16="http://schemas.microsoft.com/office/drawing/2014/main" id="{2A702569-4A78-920E-C21D-42BC15B13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" t="-373" r="7463" b="372"/>
          <a:stretch/>
        </p:blipFill>
        <p:spPr>
          <a:xfrm>
            <a:off x="8036240" y="638175"/>
            <a:ext cx="3709274" cy="57628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B1CC3-7318-7856-0271-162F28958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361" y="6315520"/>
            <a:ext cx="101644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457200">
              <a:spcAft>
                <a:spcPts val="600"/>
              </a:spcAft>
            </a:pPr>
            <a:fld id="{D57F1E4F-1CFF-5643-939E-217C01CDF565}" type="slidenum">
              <a:rPr lang="en-US" sz="4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457200">
                <a:spcAft>
                  <a:spcPts val="600"/>
                </a:spcAft>
              </a:pPr>
              <a:t>16</a:t>
            </a:fld>
            <a:endParaRPr lang="en-US" sz="440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0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588EAD-27DD-4E2D-B308-47C473EC9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6877D27-72AB-4988-8060-884B9ED65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8179814" y="881131"/>
            <a:ext cx="3853606" cy="9966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400" b="1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SAFETY - SPILLS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CE99EA-71CA-4D48-9D94-46A1AEC44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AA4C637-0016-4463-810C-03E2BDDAE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A859DD0-64AF-403C-931C-ACFFF6D2D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F8E901-4E0C-439C-BFAA-EFFBA81F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5" name="Picture 4" descr="A machine with wires and a container on wheels&#10;&#10;Description automatically generated">
            <a:extLst>
              <a:ext uri="{FF2B5EF4-FFF2-40B4-BE49-F238E27FC236}">
                <a16:creationId xmlns:a16="http://schemas.microsoft.com/office/drawing/2014/main" id="{53868A45-1FD7-A6D8-94C2-F226A3A0D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2" t="-2196" r="5391" b="5068"/>
          <a:stretch/>
        </p:blipFill>
        <p:spPr>
          <a:xfrm>
            <a:off x="4243816" y="617022"/>
            <a:ext cx="3704506" cy="5584484"/>
          </a:xfrm>
          <a:prstGeom prst="rect">
            <a:avLst/>
          </a:prstGeom>
        </p:spPr>
      </p:pic>
      <p:pic>
        <p:nvPicPr>
          <p:cNvPr id="7" name="Picture 6" descr="A machine with wheels and wires&#10;&#10;Description automatically generated">
            <a:extLst>
              <a:ext uri="{FF2B5EF4-FFF2-40B4-BE49-F238E27FC236}">
                <a16:creationId xmlns:a16="http://schemas.microsoft.com/office/drawing/2014/main" id="{37A0440D-7263-3189-BE8A-7F0934FA5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" t="2843" r="13988" b="28"/>
          <a:stretch/>
        </p:blipFill>
        <p:spPr>
          <a:xfrm>
            <a:off x="444769" y="617022"/>
            <a:ext cx="3704507" cy="55844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A824AD-AECA-7AC7-1F9F-E5A42C4717CF}"/>
              </a:ext>
            </a:extLst>
          </p:cNvPr>
          <p:cNvSpPr txBox="1"/>
          <p:nvPr/>
        </p:nvSpPr>
        <p:spPr>
          <a:xfrm>
            <a:off x="8179814" y="2246641"/>
            <a:ext cx="3427985" cy="37082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>
                <a:solidFill>
                  <a:schemeClr val="tx2"/>
                </a:solidFill>
              </a:rPr>
              <a:t>Revision 0 had exposed circuitry 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>
                <a:solidFill>
                  <a:schemeClr val="tx2"/>
                </a:solidFill>
              </a:rPr>
              <a:t>Moved tank under electronics 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>
                <a:solidFill>
                  <a:schemeClr val="tx2"/>
                </a:solidFill>
              </a:rPr>
              <a:t>Lower center of gravity 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>
                <a:solidFill>
                  <a:schemeClr val="tx2"/>
                </a:solidFill>
              </a:rPr>
              <a:t>Waterproof servo motors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00D59-6DF5-95F4-BB8F-A6BCD389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5931" y="5956137"/>
            <a:ext cx="827405" cy="653318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defTabSz="457200">
              <a:spcAft>
                <a:spcPts val="600"/>
              </a:spcAft>
            </a:pPr>
            <a:fld id="{D57F1E4F-1CFF-5643-939E-217C01CDF565}" type="slidenum">
              <a:rPr lang="en-US" sz="5100"/>
              <a:pPr defTabSz="457200">
                <a:spcAft>
                  <a:spcPts val="600"/>
                </a:spcAft>
              </a:pPr>
              <a:t>17</a:t>
            </a:fld>
            <a:endParaRPr lang="en-US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7557B-344B-5DAE-1EF8-A0328B34D4B7}"/>
              </a:ext>
            </a:extLst>
          </p:cNvPr>
          <p:cNvSpPr txBox="1"/>
          <p:nvPr/>
        </p:nvSpPr>
        <p:spPr>
          <a:xfrm>
            <a:off x="2086280" y="6196016"/>
            <a:ext cx="40048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Revision 0 vs Final</a:t>
            </a:r>
          </a:p>
        </p:txBody>
      </p:sp>
    </p:spTree>
    <p:extLst>
      <p:ext uri="{BB962C8B-B14F-4D97-AF65-F5344CB8AC3E}">
        <p14:creationId xmlns:p14="http://schemas.microsoft.com/office/powerpoint/2010/main" val="220949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lected photo">
            <a:extLst>
              <a:ext uri="{FF2B5EF4-FFF2-40B4-BE49-F238E27FC236}">
                <a16:creationId xmlns:a16="http://schemas.microsoft.com/office/drawing/2014/main" id="{2CC47231-F13F-76EE-8F27-D5E70D81E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9" t="10078" r="16571" b="12439"/>
          <a:stretch/>
        </p:blipFill>
        <p:spPr>
          <a:xfrm>
            <a:off x="1042532" y="2412364"/>
            <a:ext cx="4502285" cy="3408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4A009-1AF9-4251-7BAF-91102123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72" y="2428789"/>
            <a:ext cx="4501775" cy="3387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4726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SAFETY - CRASH DETECTION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2E5EFC-647A-F5E7-C933-CFBDF2FA9C7A}"/>
              </a:ext>
            </a:extLst>
          </p:cNvPr>
          <p:cNvSpPr txBox="1"/>
          <p:nvPr/>
        </p:nvSpPr>
        <p:spPr>
          <a:xfrm>
            <a:off x="4509578" y="1713260"/>
            <a:ext cx="31810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Limit Switches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A474B9-84C3-2544-734B-6DAACB7D6E15}"/>
              </a:ext>
            </a:extLst>
          </p:cNvPr>
          <p:cNvSpPr txBox="1"/>
          <p:nvPr/>
        </p:nvSpPr>
        <p:spPr>
          <a:xfrm>
            <a:off x="4273931" y="6023384"/>
            <a:ext cx="255046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Bumper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00D59-6DF5-95F4-BB8F-A6BCD389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18</a:t>
            </a:fld>
            <a:endParaRPr lang="en-US" sz="4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7950EA3-6642-37AD-C45A-6C0035B43AC1}"/>
              </a:ext>
            </a:extLst>
          </p:cNvPr>
          <p:cNvSpPr/>
          <p:nvPr/>
        </p:nvSpPr>
        <p:spPr>
          <a:xfrm rot="14100000">
            <a:off x="3856614" y="5288364"/>
            <a:ext cx="1180853" cy="4640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376842-DC08-9362-6060-4853F16934BC}"/>
              </a:ext>
            </a:extLst>
          </p:cNvPr>
          <p:cNvSpPr/>
          <p:nvPr/>
        </p:nvSpPr>
        <p:spPr>
          <a:xfrm rot="3000000">
            <a:off x="6664344" y="2665985"/>
            <a:ext cx="1180853" cy="4640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A94C85-CE99-5E3D-584B-272E90A85798}"/>
              </a:ext>
            </a:extLst>
          </p:cNvPr>
          <p:cNvSpPr/>
          <p:nvPr/>
        </p:nvSpPr>
        <p:spPr>
          <a:xfrm rot="7560000">
            <a:off x="3976409" y="2800433"/>
            <a:ext cx="1476041" cy="4640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78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15136" y="536738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WEBSITE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074A7-E59B-5BF7-0F20-5FCDED76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19</a:t>
            </a:fld>
            <a:endParaRPr lang="en-US" sz="44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405EC9-34BD-7C77-4328-7579F3F0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1" y="1276804"/>
            <a:ext cx="9914248" cy="558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2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D936F5-D47C-418E-957B-E67FE0AB7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E36C78-D2A7-412A-9321-3AC28893C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83D63D-AFF6-450E-9563-88C596AE6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1BE33D-0E67-4BB0-8A1B-581C9F3C4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16AD71-390C-4868-A5FB-5EB087437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C428F49-D716-4BA1-9E15-BCC588E96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5" y="619432"/>
            <a:ext cx="3697570" cy="5771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438CC-78FB-17E5-7CC7-A768BB4C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9" y="2189113"/>
            <a:ext cx="3296490" cy="263176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CA" sz="8000" b="1">
                <a:solidFill>
                  <a:srgbClr val="FFFFFF"/>
                </a:solidFill>
                <a:latin typeface="Aharoni"/>
                <a:cs typeface="Aharoni"/>
              </a:rPr>
              <a:t>MEET </a:t>
            </a:r>
            <a:br>
              <a:rPr lang="en-CA" sz="8000" b="1">
                <a:latin typeface="Aharoni"/>
              </a:rPr>
            </a:br>
            <a:r>
              <a:rPr lang="en-CA" sz="8000" b="1">
                <a:solidFill>
                  <a:srgbClr val="FFFFFF"/>
                </a:solidFill>
                <a:latin typeface="Aharoni"/>
                <a:cs typeface="Aharoni"/>
              </a:rPr>
              <a:t>THE </a:t>
            </a:r>
            <a:br>
              <a:rPr lang="en-CA" sz="8000" b="1">
                <a:latin typeface="Aharoni"/>
              </a:rPr>
            </a:br>
            <a:r>
              <a:rPr lang="en-CA" sz="8000" b="1">
                <a:solidFill>
                  <a:srgbClr val="FFFFFF"/>
                </a:solidFill>
                <a:latin typeface="Aharoni"/>
                <a:cs typeface="Aharoni"/>
              </a:rPr>
              <a:t>TEAM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5F8AEB1-4387-00E1-185A-5AD29A5FD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5" r="15890" b="1638"/>
          <a:stretch/>
        </p:blipFill>
        <p:spPr>
          <a:xfrm>
            <a:off x="4241829" y="630820"/>
            <a:ext cx="3697569" cy="23600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54D1E4-F386-2C52-996D-2F8BCBB7E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15" b="488"/>
          <a:stretch/>
        </p:blipFill>
        <p:spPr>
          <a:xfrm>
            <a:off x="8042148" y="619432"/>
            <a:ext cx="3697567" cy="23714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AF4DD4-E4A7-DA57-2B9B-D0232B42050B}"/>
              </a:ext>
            </a:extLst>
          </p:cNvPr>
          <p:cNvSpPr txBox="1"/>
          <p:nvPr/>
        </p:nvSpPr>
        <p:spPr>
          <a:xfrm>
            <a:off x="5119868" y="3015289"/>
            <a:ext cx="195226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2800">
                <a:solidFill>
                  <a:schemeClr val="bg1"/>
                </a:solidFill>
              </a:rPr>
              <a:t>Arun Mistry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B4ED0B-0F4D-9FD6-CC16-BB4ED190BC91}"/>
              </a:ext>
            </a:extLst>
          </p:cNvPr>
          <p:cNvSpPr txBox="1"/>
          <p:nvPr/>
        </p:nvSpPr>
        <p:spPr>
          <a:xfrm>
            <a:off x="8862945" y="3031820"/>
            <a:ext cx="21066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CA" sz="2800">
                <a:solidFill>
                  <a:schemeClr val="bg1"/>
                </a:solidFill>
              </a:rPr>
              <a:t>Mina </a:t>
            </a:r>
            <a:r>
              <a:rPr lang="en-CA" sz="2800" err="1">
                <a:solidFill>
                  <a:schemeClr val="bg1"/>
                </a:solidFill>
              </a:rPr>
              <a:t>Demian</a:t>
            </a:r>
            <a:endParaRPr lang="en-CA" sz="28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8CE85-C3C1-9545-96AE-3DC4D121512C}"/>
              </a:ext>
            </a:extLst>
          </p:cNvPr>
          <p:cNvSpPr txBox="1"/>
          <p:nvPr/>
        </p:nvSpPr>
        <p:spPr>
          <a:xfrm>
            <a:off x="4730719" y="5987322"/>
            <a:ext cx="271837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CA" sz="2800">
                <a:solidFill>
                  <a:schemeClr val="bg1"/>
                </a:solidFill>
              </a:rPr>
              <a:t>Nicholas Levantis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6E8E-C20F-7719-2A33-AD6F9AA45A5C}"/>
              </a:ext>
            </a:extLst>
          </p:cNvPr>
          <p:cNvSpPr txBox="1"/>
          <p:nvPr/>
        </p:nvSpPr>
        <p:spPr>
          <a:xfrm>
            <a:off x="8767567" y="5990455"/>
            <a:ext cx="229742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CA" sz="2800">
                <a:solidFill>
                  <a:schemeClr val="bg1"/>
                </a:solidFill>
              </a:rPr>
              <a:t>Usman Minhas</a:t>
            </a:r>
          </a:p>
        </p:txBody>
      </p:sp>
      <p:pic>
        <p:nvPicPr>
          <p:cNvPr id="3" name="Picture 2" descr="A person in a lab coat&#10;&#10;Description automatically generated">
            <a:extLst>
              <a:ext uri="{FF2B5EF4-FFF2-40B4-BE49-F238E27FC236}">
                <a16:creationId xmlns:a16="http://schemas.microsoft.com/office/drawing/2014/main" id="{539FF84B-E736-0A22-2A3F-AFCCF41DB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3" t="976" r="642" b="19558"/>
          <a:stretch/>
        </p:blipFill>
        <p:spPr>
          <a:xfrm>
            <a:off x="4241828" y="3560006"/>
            <a:ext cx="3703320" cy="23843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person in a white shirt&#10;&#10;Description automatically generated">
            <a:extLst>
              <a:ext uri="{FF2B5EF4-FFF2-40B4-BE49-F238E27FC236}">
                <a16:creationId xmlns:a16="http://schemas.microsoft.com/office/drawing/2014/main" id="{946C6D57-7B93-A005-585F-C368B61B41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6" t="23967" r="2186" b="28689"/>
          <a:stretch/>
        </p:blipFill>
        <p:spPr>
          <a:xfrm>
            <a:off x="8037121" y="3551777"/>
            <a:ext cx="3637348" cy="23901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D30A7-7422-FCDB-B71F-8D8842C4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2460" y="6279302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4400" dirty="0"/>
              <a:pPr/>
              <a:t>2</a:t>
            </a:fld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231438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9AC59-356E-4BAA-D5D2-3ED35EDC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 smtClean="0"/>
              <a:pPr/>
              <a:t>20</a:t>
            </a:fld>
            <a:endParaRPr lang="en-US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6518A-A989-D263-8A04-EC2B44A4D2B1}"/>
              </a:ext>
            </a:extLst>
          </p:cNvPr>
          <p:cNvSpPr txBox="1"/>
          <p:nvPr/>
        </p:nvSpPr>
        <p:spPr>
          <a:xfrm>
            <a:off x="415136" y="536738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GENERAL SPROUTBOT INFO</a:t>
            </a:r>
          </a:p>
        </p:txBody>
      </p:sp>
      <p:pic>
        <p:nvPicPr>
          <p:cNvPr id="10" name="Picture 9" descr="A white rectangular object with a blue border&#10;&#10;Description automatically generated">
            <a:extLst>
              <a:ext uri="{FF2B5EF4-FFF2-40B4-BE49-F238E27FC236}">
                <a16:creationId xmlns:a16="http://schemas.microsoft.com/office/drawing/2014/main" id="{BB0BDE63-1FA3-6F50-1BB2-83FDE3C8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5" y="1475587"/>
            <a:ext cx="5541632" cy="18729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8CA9159-52F5-FD05-E990-BC13CC89496A}"/>
              </a:ext>
            </a:extLst>
          </p:cNvPr>
          <p:cNvSpPr/>
          <p:nvPr/>
        </p:nvSpPr>
        <p:spPr>
          <a:xfrm rot="10800000">
            <a:off x="1356631" y="2014975"/>
            <a:ext cx="884825" cy="4640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FF9A9-79B5-8403-FCFF-12B2F369746D}"/>
              </a:ext>
            </a:extLst>
          </p:cNvPr>
          <p:cNvSpPr txBox="1"/>
          <p:nvPr/>
        </p:nvSpPr>
        <p:spPr>
          <a:xfrm>
            <a:off x="2245586" y="1714990"/>
            <a:ext cx="23750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# of Plants Setup</a:t>
            </a:r>
          </a:p>
        </p:txBody>
      </p:sp>
      <p:pic>
        <p:nvPicPr>
          <p:cNvPr id="11" name="Picture 10" descr="A white rectangular object with a blue border&#10;&#10;Description automatically generated">
            <a:extLst>
              <a:ext uri="{FF2B5EF4-FFF2-40B4-BE49-F238E27FC236}">
                <a16:creationId xmlns:a16="http://schemas.microsoft.com/office/drawing/2014/main" id="{D7864058-317F-DC8B-2937-DBE86211C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9" r="595" b="1359"/>
          <a:stretch/>
        </p:blipFill>
        <p:spPr>
          <a:xfrm>
            <a:off x="6098638" y="1467606"/>
            <a:ext cx="5493170" cy="186763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8676D6-421C-D16D-51D0-DA7AF6DE7A70}"/>
              </a:ext>
            </a:extLst>
          </p:cNvPr>
          <p:cNvSpPr/>
          <p:nvPr/>
        </p:nvSpPr>
        <p:spPr>
          <a:xfrm rot="10800000">
            <a:off x="7035998" y="2031421"/>
            <a:ext cx="884825" cy="4640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F68A6-589A-27D9-65D4-68ED09DBD7B5}"/>
              </a:ext>
            </a:extLst>
          </p:cNvPr>
          <p:cNvSpPr txBox="1"/>
          <p:nvPr/>
        </p:nvSpPr>
        <p:spPr>
          <a:xfrm>
            <a:off x="7924953" y="1611301"/>
            <a:ext cx="237504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# of Water Runs Attempted</a:t>
            </a:r>
          </a:p>
        </p:txBody>
      </p:sp>
      <p:pic>
        <p:nvPicPr>
          <p:cNvPr id="14" name="Picture 13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01EE6865-F398-0875-FB18-8D898410E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71" y="3983025"/>
            <a:ext cx="5539577" cy="189609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497F53-4414-58CD-0978-4918841D5CB7}"/>
              </a:ext>
            </a:extLst>
          </p:cNvPr>
          <p:cNvSpPr/>
          <p:nvPr/>
        </p:nvSpPr>
        <p:spPr>
          <a:xfrm rot="8820000">
            <a:off x="1071566" y="4262600"/>
            <a:ext cx="884825" cy="4640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38D4AC-16DF-08AD-6AE2-316A65D83C7D}"/>
              </a:ext>
            </a:extLst>
          </p:cNvPr>
          <p:cNvSpPr txBox="1"/>
          <p:nvPr/>
        </p:nvSpPr>
        <p:spPr>
          <a:xfrm>
            <a:off x="1872808" y="3984543"/>
            <a:ext cx="388807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# of Successful Water Runs</a:t>
            </a:r>
          </a:p>
        </p:txBody>
      </p:sp>
      <p:pic>
        <p:nvPicPr>
          <p:cNvPr id="17" name="Picture 16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34C24CB6-D11D-E20A-7701-9068A7432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514" y="3973946"/>
            <a:ext cx="5566986" cy="188684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F613438-6FDB-3CEB-585F-C7E33EF2B300}"/>
              </a:ext>
            </a:extLst>
          </p:cNvPr>
          <p:cNvSpPr/>
          <p:nvPr/>
        </p:nvSpPr>
        <p:spPr>
          <a:xfrm rot="9720000">
            <a:off x="7508783" y="4156801"/>
            <a:ext cx="528495" cy="4640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4DC58D-7BBB-2A43-72EB-3184EB7B90E8}"/>
              </a:ext>
            </a:extLst>
          </p:cNvPr>
          <p:cNvSpPr txBox="1"/>
          <p:nvPr/>
        </p:nvSpPr>
        <p:spPr>
          <a:xfrm>
            <a:off x="7771455" y="3984542"/>
            <a:ext cx="388807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Amount of Water Used</a:t>
            </a:r>
          </a:p>
        </p:txBody>
      </p:sp>
    </p:spTree>
    <p:extLst>
      <p:ext uri="{BB962C8B-B14F-4D97-AF65-F5344CB8AC3E}">
        <p14:creationId xmlns:p14="http://schemas.microsoft.com/office/powerpoint/2010/main" val="198866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99361C-55EC-90D8-A4BA-75AFAC3C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34" y="1638843"/>
            <a:ext cx="11237672" cy="46883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44180F-9A18-5BA1-D005-A81C5267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5956137"/>
            <a:ext cx="1255029" cy="584775"/>
          </a:xfrm>
        </p:spPr>
        <p:txBody>
          <a:bodyPr/>
          <a:lstStyle/>
          <a:p>
            <a:fld id="{D57F1E4F-1CFF-5643-939E-217C01CDF565}" type="slidenum">
              <a:rPr lang="en-US" sz="3600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5E905-7415-2C8E-2BB8-4F5960DCA29B}"/>
              </a:ext>
            </a:extLst>
          </p:cNvPr>
          <p:cNvSpPr txBox="1"/>
          <p:nvPr/>
        </p:nvSpPr>
        <p:spPr>
          <a:xfrm>
            <a:off x="415136" y="536738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RECENT WATER RUNS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2D01BB6-72F5-4748-E1E6-D3173BE21794}"/>
              </a:ext>
            </a:extLst>
          </p:cNvPr>
          <p:cNvSpPr/>
          <p:nvPr/>
        </p:nvSpPr>
        <p:spPr>
          <a:xfrm rot="12960000">
            <a:off x="1411451" y="3029148"/>
            <a:ext cx="583315" cy="3927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2D014-0B16-6783-4F2F-8025E45A4B63}"/>
              </a:ext>
            </a:extLst>
          </p:cNvPr>
          <p:cNvSpPr txBox="1"/>
          <p:nvPr/>
        </p:nvSpPr>
        <p:spPr>
          <a:xfrm>
            <a:off x="1702866" y="3556477"/>
            <a:ext cx="227636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Time of Run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A463159-CA43-D27B-9B04-AC9EB9E8FC76}"/>
              </a:ext>
            </a:extLst>
          </p:cNvPr>
          <p:cNvSpPr/>
          <p:nvPr/>
        </p:nvSpPr>
        <p:spPr>
          <a:xfrm rot="12960000">
            <a:off x="4777407" y="4273565"/>
            <a:ext cx="583315" cy="3927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F1E9A-18AC-5C91-089D-5EEA6796E06B}"/>
              </a:ext>
            </a:extLst>
          </p:cNvPr>
          <p:cNvSpPr txBox="1"/>
          <p:nvPr/>
        </p:nvSpPr>
        <p:spPr>
          <a:xfrm>
            <a:off x="5068823" y="4800895"/>
            <a:ext cx="17555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Plant ID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A52CE82-4528-B368-64FF-B9C275AAA0EB}"/>
              </a:ext>
            </a:extLst>
          </p:cNvPr>
          <p:cNvSpPr/>
          <p:nvPr/>
        </p:nvSpPr>
        <p:spPr>
          <a:xfrm rot="12960000">
            <a:off x="8159810" y="5430269"/>
            <a:ext cx="583315" cy="3927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29E64-A1E4-BCCB-2423-8690FB0F9E34}"/>
              </a:ext>
            </a:extLst>
          </p:cNvPr>
          <p:cNvSpPr txBox="1"/>
          <p:nvPr/>
        </p:nvSpPr>
        <p:spPr>
          <a:xfrm>
            <a:off x="8654060" y="5732837"/>
            <a:ext cx="26052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Status of Run</a:t>
            </a:r>
          </a:p>
        </p:txBody>
      </p:sp>
    </p:spTree>
    <p:extLst>
      <p:ext uri="{BB962C8B-B14F-4D97-AF65-F5344CB8AC3E}">
        <p14:creationId xmlns:p14="http://schemas.microsoft.com/office/powerpoint/2010/main" val="504678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5E2963A-E59C-C7D9-09ED-28F251BDC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78" y="1558817"/>
            <a:ext cx="10592955" cy="49024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4AA048-0FCE-FA79-02BD-2E27AA5B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 smtClean="0"/>
              <a:pPr/>
              <a:t>22</a:t>
            </a:fld>
            <a:endParaRPr lang="en-US" sz="4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DBF90-2E8B-DC87-DD4A-65619AECE840}"/>
              </a:ext>
            </a:extLst>
          </p:cNvPr>
          <p:cNvSpPr txBox="1"/>
          <p:nvPr/>
        </p:nvSpPr>
        <p:spPr>
          <a:xfrm>
            <a:off x="415136" y="536738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PLANT WATER LEVELS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1CBA80F-97C3-31C1-CB6E-27C1972A1DC4}"/>
              </a:ext>
            </a:extLst>
          </p:cNvPr>
          <p:cNvSpPr/>
          <p:nvPr/>
        </p:nvSpPr>
        <p:spPr>
          <a:xfrm rot="10800000">
            <a:off x="4059264" y="3166198"/>
            <a:ext cx="884825" cy="4640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B5CE9-8E01-123B-2769-5865DEFFCCB5}"/>
              </a:ext>
            </a:extLst>
          </p:cNvPr>
          <p:cNvSpPr txBox="1"/>
          <p:nvPr/>
        </p:nvSpPr>
        <p:spPr>
          <a:xfrm>
            <a:off x="5129126" y="3106952"/>
            <a:ext cx="40909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Plant Moisture Level</a:t>
            </a:r>
          </a:p>
        </p:txBody>
      </p:sp>
    </p:spTree>
    <p:extLst>
      <p:ext uri="{BB962C8B-B14F-4D97-AF65-F5344CB8AC3E}">
        <p14:creationId xmlns:p14="http://schemas.microsoft.com/office/powerpoint/2010/main" val="2885581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CB419-9BAF-4E5B-9A81-5E5ACB9D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 smtClean="0"/>
              <a:pPr/>
              <a:t>23</a:t>
            </a:fld>
            <a:endParaRPr lang="en-US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8D633-24F3-E9E7-9B31-26B2B3AA7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" r="758" b="50675"/>
          <a:stretch/>
        </p:blipFill>
        <p:spPr>
          <a:xfrm>
            <a:off x="67427" y="1972334"/>
            <a:ext cx="12055260" cy="1454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C21BEB-51CF-0B46-7750-922B9124F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" t="51033" r="1453" b="1710"/>
          <a:stretch/>
        </p:blipFill>
        <p:spPr>
          <a:xfrm>
            <a:off x="127000" y="4239730"/>
            <a:ext cx="11939797" cy="1393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DEA1D-F03B-D8E3-50D3-7330719EA6A9}"/>
              </a:ext>
            </a:extLst>
          </p:cNvPr>
          <p:cNvSpPr txBox="1"/>
          <p:nvPr/>
        </p:nvSpPr>
        <p:spPr>
          <a:xfrm>
            <a:off x="415136" y="536738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PROGRESS INDICATORS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E9A2C10-83EF-7921-7CF7-374BCD8C1246}"/>
              </a:ext>
            </a:extLst>
          </p:cNvPr>
          <p:cNvSpPr/>
          <p:nvPr/>
        </p:nvSpPr>
        <p:spPr>
          <a:xfrm rot="8820000">
            <a:off x="6996479" y="1937125"/>
            <a:ext cx="627171" cy="4640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3233E-2985-DC06-0343-D1B8E3238E71}"/>
              </a:ext>
            </a:extLst>
          </p:cNvPr>
          <p:cNvSpPr txBox="1"/>
          <p:nvPr/>
        </p:nvSpPr>
        <p:spPr>
          <a:xfrm>
            <a:off x="7535730" y="1511686"/>
            <a:ext cx="42553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Progress of Robot State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57A1E5-13BE-CDFE-8E17-6558963BCD7D}"/>
              </a:ext>
            </a:extLst>
          </p:cNvPr>
          <p:cNvSpPr/>
          <p:nvPr/>
        </p:nvSpPr>
        <p:spPr>
          <a:xfrm rot="8820000">
            <a:off x="6020681" y="4179268"/>
            <a:ext cx="627171" cy="4640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D39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7770FA-948B-D633-0B51-A31B71C11386}"/>
              </a:ext>
            </a:extLst>
          </p:cNvPr>
          <p:cNvSpPr txBox="1"/>
          <p:nvPr/>
        </p:nvSpPr>
        <p:spPr>
          <a:xfrm>
            <a:off x="6499631" y="3751089"/>
            <a:ext cx="56258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Progress of Watering Arm State</a:t>
            </a:r>
          </a:p>
        </p:txBody>
      </p:sp>
    </p:spTree>
    <p:extLst>
      <p:ext uri="{BB962C8B-B14F-4D97-AF65-F5344CB8AC3E}">
        <p14:creationId xmlns:p14="http://schemas.microsoft.com/office/powerpoint/2010/main" val="2048996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MARKET ANALYSIS</a:t>
            </a:r>
          </a:p>
        </p:txBody>
      </p:sp>
      <p:pic>
        <p:nvPicPr>
          <p:cNvPr id="3" name="Picture 2" descr="A logo of a red circle with green dots&#10;&#10;Description automatically generated">
            <a:extLst>
              <a:ext uri="{FF2B5EF4-FFF2-40B4-BE49-F238E27FC236}">
                <a16:creationId xmlns:a16="http://schemas.microsoft.com/office/drawing/2014/main" id="{397EF974-79A4-8390-53CA-292DF00D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54" y="4415142"/>
            <a:ext cx="1020758" cy="1020758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C053C4-EC2C-1C6D-E3AF-182A00273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593" y="2957368"/>
            <a:ext cx="2901307" cy="2915549"/>
          </a:xfrm>
          <a:prstGeom prst="rect">
            <a:avLst/>
          </a:prstGeom>
        </p:spPr>
      </p:pic>
      <p:pic>
        <p:nvPicPr>
          <p:cNvPr id="5" name="Picture 4" descr="A plant in a pot&#10;&#10;Description automatically generated">
            <a:extLst>
              <a:ext uri="{FF2B5EF4-FFF2-40B4-BE49-F238E27FC236}">
                <a16:creationId xmlns:a16="http://schemas.microsoft.com/office/drawing/2014/main" id="{1E63ABE8-9B44-AABA-7FD7-390FB3CFC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508" y="2957368"/>
            <a:ext cx="2658822" cy="2658822"/>
          </a:xfrm>
          <a:prstGeom prst="rect">
            <a:avLst/>
          </a:prstGeom>
        </p:spPr>
      </p:pic>
      <p:sp>
        <p:nvSpPr>
          <p:cNvPr id="6" name="TextBox 23">
            <a:extLst>
              <a:ext uri="{FF2B5EF4-FFF2-40B4-BE49-F238E27FC236}">
                <a16:creationId xmlns:a16="http://schemas.microsoft.com/office/drawing/2014/main" id="{8BE17FED-1B5B-E698-BDF7-81004BBB43E3}"/>
              </a:ext>
            </a:extLst>
          </p:cNvPr>
          <p:cNvSpPr txBox="1"/>
          <p:nvPr/>
        </p:nvSpPr>
        <p:spPr>
          <a:xfrm>
            <a:off x="362054" y="1676984"/>
            <a:ext cx="4072565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/>
              <a:t>COVID-19 &amp; Gardening Boom</a:t>
            </a: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B6AC55DD-8A20-2822-65C4-AB4ECC54D82B}"/>
              </a:ext>
            </a:extLst>
          </p:cNvPr>
          <p:cNvSpPr txBox="1"/>
          <p:nvPr/>
        </p:nvSpPr>
        <p:spPr>
          <a:xfrm>
            <a:off x="4496491" y="1676493"/>
            <a:ext cx="3104971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/>
              <a:t>Global Garden Robot Market</a:t>
            </a: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1FD695F1-F1E6-4237-0FE3-809599E51C12}"/>
              </a:ext>
            </a:extLst>
          </p:cNvPr>
          <p:cNvSpPr txBox="1"/>
          <p:nvPr/>
        </p:nvSpPr>
        <p:spPr>
          <a:xfrm>
            <a:off x="8460067" y="1802142"/>
            <a:ext cx="3104971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/>
              <a:t>Untapped Market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4115F6-7254-D87F-EA7D-B23845F18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582" y="2539006"/>
            <a:ext cx="3248953" cy="324895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B10D07-919D-0478-D231-1D7E35C1E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24</a:t>
            </a:fld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644778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FUTURE MODIFICATIONS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86E05F5B-6534-0ABF-5B08-26A922C419B9}"/>
              </a:ext>
            </a:extLst>
          </p:cNvPr>
          <p:cNvSpPr txBox="1"/>
          <p:nvPr/>
        </p:nvSpPr>
        <p:spPr>
          <a:xfrm>
            <a:off x="843173" y="2010853"/>
            <a:ext cx="285662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Range</a:t>
            </a:r>
            <a:endParaRPr lang="en-US" sz="140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5B9906A7-98E7-793B-38A3-0A9B8B51C59E}"/>
              </a:ext>
            </a:extLst>
          </p:cNvPr>
          <p:cNvSpPr txBox="1"/>
          <p:nvPr/>
        </p:nvSpPr>
        <p:spPr>
          <a:xfrm>
            <a:off x="4742036" y="1746965"/>
            <a:ext cx="275319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Object Detection</a:t>
            </a:r>
            <a:endParaRPr lang="en-CA" sz="400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B0EEC102-56A1-0EF8-69DE-50A5FD5831D8}"/>
              </a:ext>
            </a:extLst>
          </p:cNvPr>
          <p:cNvSpPr txBox="1"/>
          <p:nvPr/>
        </p:nvSpPr>
        <p:spPr>
          <a:xfrm>
            <a:off x="8777062" y="2116296"/>
            <a:ext cx="257176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Mobility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ECB22-23BE-6117-B393-87FBBA24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681" y="3322652"/>
            <a:ext cx="2374526" cy="2374526"/>
          </a:xfrm>
          <a:prstGeom prst="rect">
            <a:avLst/>
          </a:prstGeom>
        </p:spPr>
      </p:pic>
      <p:pic>
        <p:nvPicPr>
          <p:cNvPr id="2050" name="Picture 2" descr="Cameras &amp; Vision Sensors - RobotShop">
            <a:extLst>
              <a:ext uri="{FF2B5EF4-FFF2-40B4-BE49-F238E27FC236}">
                <a16:creationId xmlns:a16="http://schemas.microsoft.com/office/drawing/2014/main" id="{1CE593F3-7576-0359-91CA-E9FD2D22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60" y="3239273"/>
            <a:ext cx="2762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ser Sensor [Working Principle, Types, Features, Applications] - Dubai  Sensor">
            <a:extLst>
              <a:ext uri="{FF2B5EF4-FFF2-40B4-BE49-F238E27FC236}">
                <a16:creationId xmlns:a16="http://schemas.microsoft.com/office/drawing/2014/main" id="{A255FB6B-998E-B23D-5CA1-2382743C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734" y="3264995"/>
            <a:ext cx="4478530" cy="273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CBA71-4C33-25B9-343C-2078E84A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25</a:t>
            </a:fld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341731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D1D6-C7E8-9F12-AF58-F0AE1AB9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Contract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B45C-E5D4-A323-CFA6-01EBF9883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>
            <a:noAutofit/>
          </a:bodyPr>
          <a:lstStyle/>
          <a:p>
            <a:pPr marL="305435" indent="-305435">
              <a:buNone/>
            </a:pPr>
            <a:r>
              <a:rPr lang="en-CA" sz="2800">
                <a:latin typeface="Gill Sans MT"/>
                <a:cs typeface="Calibri"/>
              </a:rPr>
              <a:t>Upon completion, our robot should achieve the following in a specific session:</a:t>
            </a:r>
            <a:endParaRPr lang="en-US" sz="2800">
              <a:latin typeface="Gill Sans MT"/>
              <a:cs typeface="Calibri"/>
            </a:endParaRPr>
          </a:p>
          <a:p>
            <a:pPr marL="0" indent="0">
              <a:buNone/>
            </a:pPr>
            <a:r>
              <a:rPr lang="en-CA" sz="2800">
                <a:latin typeface="Gill Sans MT"/>
                <a:cs typeface="Calibri"/>
              </a:rPr>
              <a:t>1. Robot starts at a starting base. </a:t>
            </a:r>
            <a:endParaRPr lang="en-US" sz="2800">
              <a:latin typeface="Gill Sans MT"/>
              <a:cs typeface="Calibri"/>
            </a:endParaRPr>
          </a:p>
          <a:p>
            <a:pPr marL="0" indent="0">
              <a:buNone/>
            </a:pPr>
            <a:r>
              <a:rPr lang="en-CA" sz="2800">
                <a:latin typeface="Gill Sans MT"/>
                <a:cs typeface="Calibri"/>
              </a:rPr>
              <a:t>2. Robot recognizes the plants that need watering and starts moving.</a:t>
            </a:r>
          </a:p>
          <a:p>
            <a:pPr marL="0" indent="0">
              <a:buNone/>
            </a:pPr>
            <a:r>
              <a:rPr lang="en-CA" sz="2800">
                <a:cs typeface="Calibri"/>
              </a:rPr>
              <a:t>3. Robot navigates towards the plant autonomously.</a:t>
            </a:r>
            <a:endParaRPr lang="en-US" sz="2800">
              <a:cs typeface="Calibri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CC78655B-4AE5-23CD-E74D-6C17D71C1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917" y="3824069"/>
            <a:ext cx="276911" cy="281892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D38CF1EB-E85E-55D1-69C4-E661F0A5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3601" y="4404139"/>
            <a:ext cx="276911" cy="281892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BA4CF0B4-CBB8-6D82-BB9C-5FE31D069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2023" y="5025339"/>
            <a:ext cx="276911" cy="281892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5DD8C11-B040-3506-6A4D-2248FD6A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4400" dirty="0"/>
              <a:pPr/>
              <a:t>26</a:t>
            </a:fld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76315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D1D6-C7E8-9F12-AF58-F0AE1AB9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Contract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B45C-E5D4-A323-CFA6-01EBF9883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32212"/>
            <a:ext cx="11029615" cy="36265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800">
                <a:cs typeface="Calibri"/>
              </a:rPr>
              <a:t>4. Robot reaches the plant and dispenses the specific quantity of water to the plant.</a:t>
            </a:r>
            <a:endParaRPr lang="en-CA" sz="2800">
              <a:latin typeface="Gill Sans MT"/>
              <a:cs typeface="Calibri"/>
            </a:endParaRPr>
          </a:p>
          <a:p>
            <a:pPr marL="0" indent="0">
              <a:buNone/>
            </a:pPr>
            <a:r>
              <a:rPr lang="en-CA" sz="2800">
                <a:latin typeface="Gill Sans MT"/>
                <a:cs typeface="Calibri"/>
              </a:rPr>
              <a:t>5. Robot navigates to the next plant if applicable, and repeats steps 4 and 5 for all plants.</a:t>
            </a:r>
            <a:endParaRPr lang="en-US" sz="2800">
              <a:latin typeface="Gill Sans MT"/>
              <a:cs typeface="Calibri"/>
            </a:endParaRPr>
          </a:p>
          <a:p>
            <a:pPr marL="0" indent="0">
              <a:buNone/>
            </a:pPr>
            <a:r>
              <a:rPr lang="en-US" sz="2800">
                <a:latin typeface="Gill Sans MT"/>
                <a:cs typeface="Calibri"/>
              </a:rPr>
              <a:t>6. </a:t>
            </a:r>
            <a:r>
              <a:rPr lang="en-CA" sz="2800">
                <a:latin typeface="Gill Sans MT"/>
                <a:cs typeface="Calibri"/>
              </a:rPr>
              <a:t>Robot autonomously navigates back to the base.</a:t>
            </a:r>
            <a:endParaRPr lang="en-US" sz="2800">
              <a:latin typeface="Gill Sans MT"/>
              <a:cs typeface="Calibri"/>
            </a:endParaRP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60FA33BC-FAF6-524F-3A06-87878603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318" y="3288054"/>
            <a:ext cx="276911" cy="281892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D38CF1EB-E85E-55D1-69C4-E661F0A5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2712" y="4348564"/>
            <a:ext cx="276911" cy="281892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81E9E2E0-ACAF-3152-1E54-7176780BF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7185" y="4947694"/>
            <a:ext cx="276911" cy="281892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F0A31E-5C74-DD69-E689-5A02A26C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4400" dirty="0"/>
              <a:pPr/>
              <a:t>27</a:t>
            </a:fld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49061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A8CA-2504-B1DE-016E-ADB936FDB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F6AFB-A003-B558-1915-00DC99EFA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400">
                <a:effectLst/>
              </a:rPr>
              <a:t>[1] Greenhousemag.com, https://www.greenhousemag.com/article/gmpro-0310-water-plants-automating-irrigation/ (accessed Apr. 25, 2024).</a:t>
            </a:r>
            <a:r>
              <a:rPr lang="en-CA" sz="2400"/>
              <a:t> </a:t>
            </a:r>
            <a:endParaRPr lang="en-CA" sz="2400">
              <a:effectLst/>
            </a:endParaRPr>
          </a:p>
          <a:p>
            <a:pPr marL="0" indent="0" algn="just">
              <a:buNone/>
            </a:pPr>
            <a:endParaRPr lang="en-CA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E5C5A-EA1B-6E6E-43E3-0A466B50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8416" y="5725893"/>
            <a:ext cx="1392392" cy="595369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28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44040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C1DC-1606-9D4B-7A5F-BE72E3068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600031"/>
          </a:xfrm>
        </p:spPr>
        <p:txBody>
          <a:bodyPr>
            <a:normAutofit/>
          </a:bodyPr>
          <a:lstStyle/>
          <a:p>
            <a:pPr algn="ctr"/>
            <a:r>
              <a:rPr lang="en-CA" sz="5400" b="1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ACC28-3285-0BBE-F77D-2FF75B7D8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3129826"/>
            <a:ext cx="10993546" cy="3246426"/>
          </a:xfrm>
        </p:spPr>
        <p:txBody>
          <a:bodyPr anchor="ctr">
            <a:normAutofit/>
          </a:bodyPr>
          <a:lstStyle/>
          <a:p>
            <a:pPr algn="ctr"/>
            <a:r>
              <a:rPr lang="en-CA" sz="3600">
                <a:solidFill>
                  <a:schemeClr val="bg1"/>
                </a:solidFill>
              </a:rPr>
              <a:t>An y Questions?</a:t>
            </a:r>
          </a:p>
        </p:txBody>
      </p:sp>
      <p:pic>
        <p:nvPicPr>
          <p:cNvPr id="4" name="Picture 2" descr="A very simple and minimalistic logo of a robot with 4 wheels for watering plants">
            <a:extLst>
              <a:ext uri="{FF2B5EF4-FFF2-40B4-BE49-F238E27FC236}">
                <a16:creationId xmlns:a16="http://schemas.microsoft.com/office/drawing/2014/main" id="{C1A2E412-D6E6-464E-59EE-612F90FE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44" y="3594624"/>
            <a:ext cx="2316829" cy="231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very simple and minimalistic logo of a robot with 4 wheels for watering plants">
            <a:extLst>
              <a:ext uri="{FF2B5EF4-FFF2-40B4-BE49-F238E27FC236}">
                <a16:creationId xmlns:a16="http://schemas.microsoft.com/office/drawing/2014/main" id="{365AB92A-44DC-3638-49FE-D05287E2F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76429" y="3594624"/>
            <a:ext cx="2316829" cy="231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AFD9C-48D3-92DF-9D75-500AAC134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>
                <a:solidFill>
                  <a:schemeClr val="bg1"/>
                </a:solidFill>
              </a:rPr>
              <a:pPr/>
              <a:t>29</a:t>
            </a:fld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4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b="1">
                <a:solidFill>
                  <a:schemeClr val="accent1"/>
                </a:solidFill>
                <a:latin typeface="Gill Sans MT"/>
                <a:cs typeface="Aharoni"/>
              </a:rPr>
              <a:t>MOTIVATION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30F1D2E-414A-9255-F9EA-D2450D013D6E}"/>
              </a:ext>
            </a:extLst>
          </p:cNvPr>
          <p:cNvSpPr txBox="1"/>
          <p:nvPr/>
        </p:nvSpPr>
        <p:spPr>
          <a:xfrm>
            <a:off x="4403725" y="1852613"/>
            <a:ext cx="3324225" cy="33480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C8665868-E18F-8718-874F-5053F3231615}"/>
              </a:ext>
            </a:extLst>
          </p:cNvPr>
          <p:cNvSpPr txBox="1"/>
          <p:nvPr/>
        </p:nvSpPr>
        <p:spPr>
          <a:xfrm>
            <a:off x="612823" y="5261345"/>
            <a:ext cx="311734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/>
              <a:t>Busy Schedules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2EB15E9-C98C-9A75-4710-62FB9396C70E}"/>
              </a:ext>
            </a:extLst>
          </p:cNvPr>
          <p:cNvSpPr txBox="1"/>
          <p:nvPr/>
        </p:nvSpPr>
        <p:spPr>
          <a:xfrm>
            <a:off x="4564878" y="5261343"/>
            <a:ext cx="2967789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/>
              <a:t>Out of Town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C391F43-8423-AE6E-58E0-47F1359FE15A}"/>
              </a:ext>
            </a:extLst>
          </p:cNvPr>
          <p:cNvSpPr txBox="1"/>
          <p:nvPr/>
        </p:nvSpPr>
        <p:spPr>
          <a:xfrm>
            <a:off x="8474205" y="5261344"/>
            <a:ext cx="2967789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/>
              <a:t>Laziness</a:t>
            </a:r>
          </a:p>
        </p:txBody>
      </p:sp>
      <p:pic>
        <p:nvPicPr>
          <p:cNvPr id="8" name="Picture 7" descr="Busy Calendar Images – Browse 20,609 Stock Photos, Vectors, and Video |  Adobe Stock">
            <a:extLst>
              <a:ext uri="{FF2B5EF4-FFF2-40B4-BE49-F238E27FC236}">
                <a16:creationId xmlns:a16="http://schemas.microsoft.com/office/drawing/2014/main" id="{BE679EBD-13C3-27B7-3E0E-D0B2A663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60" y="2069884"/>
            <a:ext cx="2902390" cy="2915759"/>
          </a:xfrm>
          <a:prstGeom prst="rect">
            <a:avLst/>
          </a:prstGeom>
        </p:spPr>
      </p:pic>
      <p:pic>
        <p:nvPicPr>
          <p:cNvPr id="9" name="Picture 8" descr="road trip clipart - Clip Art Library">
            <a:extLst>
              <a:ext uri="{FF2B5EF4-FFF2-40B4-BE49-F238E27FC236}">
                <a16:creationId xmlns:a16="http://schemas.microsoft.com/office/drawing/2014/main" id="{855BA85C-87DB-1975-E661-88C0D4B58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5" y="2128820"/>
            <a:ext cx="2478050" cy="2853111"/>
          </a:xfrm>
          <a:prstGeom prst="rect">
            <a:avLst/>
          </a:prstGeom>
        </p:spPr>
      </p:pic>
      <p:pic>
        <p:nvPicPr>
          <p:cNvPr id="10" name="Picture 9" descr="Afternoon Slump Laziness And Procrastination Postpone Boredom And Sleepy  Work Concept Male Character Sleeping Stock Illustration - Download Image  Now - iStock">
            <a:extLst>
              <a:ext uri="{FF2B5EF4-FFF2-40B4-BE49-F238E27FC236}">
                <a16:creationId xmlns:a16="http://schemas.microsoft.com/office/drawing/2014/main" id="{F0B3C6BD-F276-01C9-1F15-DFE3AB13F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0" b="382"/>
          <a:stretch/>
        </p:blipFill>
        <p:spPr>
          <a:xfrm>
            <a:off x="8292209" y="2596469"/>
            <a:ext cx="3318224" cy="1854611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196BB4FE-0171-4DB9-EC0E-ED104D8D13BC}"/>
              </a:ext>
            </a:extLst>
          </p:cNvPr>
          <p:cNvSpPr txBox="1"/>
          <p:nvPr/>
        </p:nvSpPr>
        <p:spPr>
          <a:xfrm>
            <a:off x="512763" y="1852613"/>
            <a:ext cx="3324225" cy="33480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ACCCF05C-B6E6-67C4-053F-52EA3BF396BF}"/>
              </a:ext>
            </a:extLst>
          </p:cNvPr>
          <p:cNvSpPr txBox="1"/>
          <p:nvPr/>
        </p:nvSpPr>
        <p:spPr>
          <a:xfrm>
            <a:off x="8294688" y="1852613"/>
            <a:ext cx="3324225" cy="33480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76566-2879-BBF1-A990-502447F7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3</a:t>
            </a:fld>
            <a:endParaRPr lang="en-US" sz="4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D85CB3-9DEC-6511-69CE-80C042557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9189" y="4142471"/>
            <a:ext cx="1268258" cy="1052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CBB094-73B7-B567-1B46-B100631AC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467965" y="4172417"/>
            <a:ext cx="1268258" cy="10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9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chemeClr val="accent1"/>
                </a:solidFill>
                <a:cs typeface="Aharoni"/>
              </a:rPr>
              <a:t>VIDEO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C6065-FA39-A866-0D09-9E6F506F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4</a:t>
            </a:fld>
            <a:endParaRPr lang="en-US" sz="4400"/>
          </a:p>
        </p:txBody>
      </p:sp>
      <p:pic>
        <p:nvPicPr>
          <p:cNvPr id="5" name="Online Media 4" title="Botanica - Final Presentation">
            <a:hlinkClick r:id="" action="ppaction://media"/>
            <a:extLst>
              <a:ext uri="{FF2B5EF4-FFF2-40B4-BE49-F238E27FC236}">
                <a16:creationId xmlns:a16="http://schemas.microsoft.com/office/drawing/2014/main" id="{D6E16B2A-3DB3-BDC1-E222-F6706799BD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10003" y="1675824"/>
            <a:ext cx="9171993" cy="518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2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C1DC-1606-9D4B-7A5F-BE72E3068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600031"/>
          </a:xfrm>
        </p:spPr>
        <p:txBody>
          <a:bodyPr>
            <a:normAutofit/>
          </a:bodyPr>
          <a:lstStyle/>
          <a:p>
            <a:r>
              <a:rPr lang="en-US" sz="6600" b="1"/>
              <a:t>DEMONSTRATION</a:t>
            </a:r>
            <a:endParaRPr lang="en-CA" sz="66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ACC28-3285-0BBE-F77D-2FF75B7D8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494" y="3129826"/>
            <a:ext cx="10611245" cy="3246426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chemeClr val="bg1"/>
                </a:solidFill>
              </a:rPr>
              <a:t>Watering Arm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5D40B-9EA2-9EFE-69AA-791FA1FB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>
                <a:solidFill>
                  <a:schemeClr val="bg1"/>
                </a:solidFill>
              </a:rPr>
              <a:pPr/>
              <a:t>5</a:t>
            </a:fld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17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719D01B-E306-486F-A44A-E1BEE6B8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382724" y="702156"/>
            <a:ext cx="7225075" cy="1013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b="1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Control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3ECE2A1-BE02-45E8-80D2-40668675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5B00F21-D7A1-4DBD-B786-86D98FF33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971E3D-EBA2-4F5A-BA90-F41CC7B48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1CED36D-BAED-48CA-A871-F98A33054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BF4F4A7-B6B0-9EB0-C5FE-49B5F7EC1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1" r="16156" b="-2"/>
          <a:stretch/>
        </p:blipFill>
        <p:spPr>
          <a:xfrm>
            <a:off x="448732" y="600075"/>
            <a:ext cx="3683001" cy="5775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53E7A-99E6-ECA9-10F7-1C34E7BE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5932" y="5956137"/>
            <a:ext cx="544874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457200">
              <a:spcAft>
                <a:spcPts val="600"/>
              </a:spcAft>
            </a:pPr>
            <a:fld id="{D57F1E4F-1CFF-5643-939E-217C01CDF565}" type="slidenum">
              <a:rPr lang="en-US" sz="4400" dirty="0"/>
              <a:pPr defTabSz="457200">
                <a:spcAft>
                  <a:spcPts val="600"/>
                </a:spcAft>
              </a:pPr>
              <a:t>6</a:t>
            </a:fld>
            <a:endParaRPr lang="en-US" sz="4400"/>
          </a:p>
        </p:txBody>
      </p:sp>
      <p:graphicFrame>
        <p:nvGraphicFramePr>
          <p:cNvPr id="82" name="TextBox 3">
            <a:extLst>
              <a:ext uri="{FF2B5EF4-FFF2-40B4-BE49-F238E27FC236}">
                <a16:creationId xmlns:a16="http://schemas.microsoft.com/office/drawing/2014/main" id="{11B6B821-80EF-2AA2-872F-2A1D10C13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5938706"/>
              </p:ext>
            </p:extLst>
          </p:nvPr>
        </p:nvGraphicFramePr>
        <p:xfrm>
          <a:off x="4382726" y="1896533"/>
          <a:ext cx="7225074" cy="396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049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NAVIGATION – COMPONENTS </a:t>
            </a:r>
          </a:p>
        </p:txBody>
      </p:sp>
      <p:pic>
        <p:nvPicPr>
          <p:cNvPr id="3" name="Picture 2" descr="Plant Clipart Images - Free Download on Freepik">
            <a:extLst>
              <a:ext uri="{FF2B5EF4-FFF2-40B4-BE49-F238E27FC236}">
                <a16:creationId xmlns:a16="http://schemas.microsoft.com/office/drawing/2014/main" id="{B814D572-388A-F504-E1C4-EDFA8E3C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579956"/>
            <a:ext cx="1737864" cy="2104397"/>
          </a:xfrm>
          <a:prstGeom prst="rect">
            <a:avLst/>
          </a:prstGeom>
        </p:spPr>
      </p:pic>
      <p:pic>
        <p:nvPicPr>
          <p:cNvPr id="4" name="Picture 3" descr="Wireless robot car icon outline vector. Cute toy 14984868 Vector Art at  Vecteezy">
            <a:extLst>
              <a:ext uri="{FF2B5EF4-FFF2-40B4-BE49-F238E27FC236}">
                <a16:creationId xmlns:a16="http://schemas.microsoft.com/office/drawing/2014/main" id="{DFA7BFD8-49C5-EDFC-9C02-E990A265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535" y="2723730"/>
            <a:ext cx="1809750" cy="1824038"/>
          </a:xfrm>
          <a:prstGeom prst="rect">
            <a:avLst/>
          </a:prstGeom>
        </p:spPr>
      </p:pic>
      <p:pic>
        <p:nvPicPr>
          <p:cNvPr id="5" name="Picture 4" descr="Geometric Modern Teal House Clip Art Graphic by Running With Foxes ·  Creative Fabrica">
            <a:extLst>
              <a:ext uri="{FF2B5EF4-FFF2-40B4-BE49-F238E27FC236}">
                <a16:creationId xmlns:a16="http://schemas.microsoft.com/office/drawing/2014/main" id="{A9A250F5-B859-7114-5D35-48F119998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010" y="2817182"/>
            <a:ext cx="2427976" cy="1645758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7CC6638C-4AF8-BFC8-C643-FC67340BDFD7}"/>
              </a:ext>
            </a:extLst>
          </p:cNvPr>
          <p:cNvSpPr/>
          <p:nvPr/>
        </p:nvSpPr>
        <p:spPr>
          <a:xfrm>
            <a:off x="6934140" y="3449786"/>
            <a:ext cx="1809750" cy="37465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F28AADA-1A4D-14E3-1CDA-973C09BEA784}"/>
              </a:ext>
            </a:extLst>
          </p:cNvPr>
          <p:cNvSpPr txBox="1"/>
          <p:nvPr/>
        </p:nvSpPr>
        <p:spPr>
          <a:xfrm>
            <a:off x="4473777" y="4625929"/>
            <a:ext cx="3740514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3200"/>
              <a:t>ESP 32 (</a:t>
            </a:r>
            <a:r>
              <a:rPr lang="en-US" sz="3200" err="1"/>
              <a:t>WiFi</a:t>
            </a:r>
            <a:r>
              <a:rPr lang="en-US" sz="320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3200"/>
              <a:t>IR Receiver</a:t>
            </a:r>
          </a:p>
          <a:p>
            <a:pPr marL="285750" indent="-285750">
              <a:buFont typeface="Arial"/>
              <a:buChar char="•"/>
            </a:pPr>
            <a:r>
              <a:rPr lang="en-US" sz="3200"/>
              <a:t>Ultrasonic Sensor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48C2095-B75B-4662-61C0-A0FCE65DEDCD}"/>
              </a:ext>
            </a:extLst>
          </p:cNvPr>
          <p:cNvSpPr/>
          <p:nvPr/>
        </p:nvSpPr>
        <p:spPr>
          <a:xfrm>
            <a:off x="2920401" y="3449786"/>
            <a:ext cx="1809750" cy="37465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F8B3CB4-2287-7181-F308-7F35CE9DEAC5}"/>
              </a:ext>
            </a:extLst>
          </p:cNvPr>
          <p:cNvSpPr txBox="1"/>
          <p:nvPr/>
        </p:nvSpPr>
        <p:spPr>
          <a:xfrm>
            <a:off x="4859432" y="1723804"/>
            <a:ext cx="2092437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>
                <a:solidFill>
                  <a:schemeClr val="accent1"/>
                </a:solidFill>
              </a:rPr>
              <a:t>Robot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C0E1431-C38C-7583-ADBF-20108E756F19}"/>
              </a:ext>
            </a:extLst>
          </p:cNvPr>
          <p:cNvSpPr txBox="1"/>
          <p:nvPr/>
        </p:nvSpPr>
        <p:spPr>
          <a:xfrm>
            <a:off x="990175" y="1744631"/>
            <a:ext cx="172212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>
                <a:solidFill>
                  <a:schemeClr val="accent1"/>
                </a:solidFill>
              </a:rPr>
              <a:t>Plant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58551B59-E369-32D5-77D5-E2F0EC196610}"/>
              </a:ext>
            </a:extLst>
          </p:cNvPr>
          <p:cNvSpPr txBox="1"/>
          <p:nvPr/>
        </p:nvSpPr>
        <p:spPr>
          <a:xfrm>
            <a:off x="9214024" y="1744631"/>
            <a:ext cx="172212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>
                <a:solidFill>
                  <a:schemeClr val="accent1"/>
                </a:solidFill>
              </a:rPr>
              <a:t>Base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4AB2789-46A7-9AFA-B4B7-A3854487B155}"/>
              </a:ext>
            </a:extLst>
          </p:cNvPr>
          <p:cNvSpPr txBox="1"/>
          <p:nvPr/>
        </p:nvSpPr>
        <p:spPr>
          <a:xfrm>
            <a:off x="373105" y="4625929"/>
            <a:ext cx="4096588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3200"/>
              <a:t>ESP 32 (</a:t>
            </a:r>
            <a:r>
              <a:rPr lang="en-US" sz="3200" err="1"/>
              <a:t>WiFi</a:t>
            </a:r>
            <a:r>
              <a:rPr lang="en-US" sz="320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3200"/>
              <a:t>IR Emitter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8F38DE2-601D-C687-28EC-47D2C96C31A9}"/>
              </a:ext>
            </a:extLst>
          </p:cNvPr>
          <p:cNvSpPr txBox="1"/>
          <p:nvPr/>
        </p:nvSpPr>
        <p:spPr>
          <a:xfrm>
            <a:off x="8730033" y="4690023"/>
            <a:ext cx="2857448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3200"/>
              <a:t>ESP 32 (</a:t>
            </a:r>
            <a:r>
              <a:rPr lang="en-US" sz="3200" err="1"/>
              <a:t>WiFi</a:t>
            </a:r>
            <a:r>
              <a:rPr lang="en-US" sz="320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3200"/>
              <a:t>IR Emitter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80420E3-5A87-E44D-42F2-60F8652F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7</a:t>
            </a:fld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43837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NAVIGATION – SOFTWARE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A32EA-6EA5-740B-4FA8-081CC9B5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8</a:t>
            </a:fld>
            <a:endParaRPr lang="en-US" sz="44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25A4AB-1FCB-7D57-5241-858DC1DFC34A}"/>
              </a:ext>
            </a:extLst>
          </p:cNvPr>
          <p:cNvSpPr/>
          <p:nvPr/>
        </p:nvSpPr>
        <p:spPr>
          <a:xfrm>
            <a:off x="934907" y="2410775"/>
            <a:ext cx="2750207" cy="126124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Find Plant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A10C52-EF5B-7AF6-76A7-BBCDFEAC3CC1}"/>
              </a:ext>
            </a:extLst>
          </p:cNvPr>
          <p:cNvSpPr/>
          <p:nvPr/>
        </p:nvSpPr>
        <p:spPr>
          <a:xfrm>
            <a:off x="4667831" y="2410775"/>
            <a:ext cx="2750207" cy="126124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/>
              <a:t>Move to Plant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9A33E5-4EBD-B0B1-4A24-E9F4F05F6547}"/>
              </a:ext>
            </a:extLst>
          </p:cNvPr>
          <p:cNvSpPr/>
          <p:nvPr/>
        </p:nvSpPr>
        <p:spPr>
          <a:xfrm>
            <a:off x="938410" y="4232567"/>
            <a:ext cx="2750207" cy="126124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/>
              <a:t>Find Base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931E2-8A22-2D3C-7C65-3650AD0FB2A2}"/>
              </a:ext>
            </a:extLst>
          </p:cNvPr>
          <p:cNvSpPr/>
          <p:nvPr/>
        </p:nvSpPr>
        <p:spPr>
          <a:xfrm>
            <a:off x="4671334" y="4232567"/>
            <a:ext cx="2750207" cy="126124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/>
              <a:t>Move to 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AD6A35-A0CD-7AC6-4EA7-E7CA7567D22A}"/>
              </a:ext>
            </a:extLst>
          </p:cNvPr>
          <p:cNvSpPr/>
          <p:nvPr/>
        </p:nvSpPr>
        <p:spPr>
          <a:xfrm>
            <a:off x="8448051" y="4232567"/>
            <a:ext cx="2750207" cy="126124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/>
              <a:t>Stop at Base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BB5A04-D51D-7BF3-4E58-6A0B4B76094B}"/>
              </a:ext>
            </a:extLst>
          </p:cNvPr>
          <p:cNvSpPr/>
          <p:nvPr/>
        </p:nvSpPr>
        <p:spPr>
          <a:xfrm>
            <a:off x="8444548" y="2410775"/>
            <a:ext cx="2750207" cy="126124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/>
              <a:t>Stop at Plant </a:t>
            </a:r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75FBB1E-781B-2CCB-4AE7-486B7251C765}"/>
              </a:ext>
            </a:extLst>
          </p:cNvPr>
          <p:cNvSpPr/>
          <p:nvPr/>
        </p:nvSpPr>
        <p:spPr>
          <a:xfrm>
            <a:off x="3886750" y="2845154"/>
            <a:ext cx="656895" cy="394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84DA6E-CBCB-F0DA-038B-B63BCDE65309}"/>
              </a:ext>
            </a:extLst>
          </p:cNvPr>
          <p:cNvSpPr/>
          <p:nvPr/>
        </p:nvSpPr>
        <p:spPr>
          <a:xfrm>
            <a:off x="3886749" y="4666946"/>
            <a:ext cx="656895" cy="394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05EE44-CFE6-EA7B-0578-2BC5F325980A}"/>
              </a:ext>
            </a:extLst>
          </p:cNvPr>
          <p:cNvSpPr/>
          <p:nvPr/>
        </p:nvSpPr>
        <p:spPr>
          <a:xfrm>
            <a:off x="7600404" y="4666946"/>
            <a:ext cx="656895" cy="394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9ED9AD4-E15F-1FFC-1134-4E7BEFB0175B}"/>
              </a:ext>
            </a:extLst>
          </p:cNvPr>
          <p:cNvSpPr/>
          <p:nvPr/>
        </p:nvSpPr>
        <p:spPr>
          <a:xfrm>
            <a:off x="7600404" y="2845153"/>
            <a:ext cx="656895" cy="394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89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0D6-E3B7-F368-CA2A-9E7D6D1A3ACD}"/>
              </a:ext>
            </a:extLst>
          </p:cNvPr>
          <p:cNvSpPr txBox="1"/>
          <p:nvPr/>
        </p:nvSpPr>
        <p:spPr>
          <a:xfrm>
            <a:off x="455776" y="726392"/>
            <a:ext cx="112804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</a:rPr>
              <a:t>NAVIGATION –  DETECTION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2E7CFB6F-85FB-27B2-AEA4-022C89C0D4A1}"/>
              </a:ext>
            </a:extLst>
          </p:cNvPr>
          <p:cNvSpPr txBox="1"/>
          <p:nvPr/>
        </p:nvSpPr>
        <p:spPr>
          <a:xfrm>
            <a:off x="846668" y="1746965"/>
            <a:ext cx="28566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/>
              <a:t>Initial Plan</a:t>
            </a:r>
            <a:endParaRPr lang="en-CA" sz="4800"/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EDA33337-1AA2-B89C-AC69-DC333B0DF214}"/>
              </a:ext>
            </a:extLst>
          </p:cNvPr>
          <p:cNvSpPr txBox="1"/>
          <p:nvPr/>
        </p:nvSpPr>
        <p:spPr>
          <a:xfrm>
            <a:off x="4742036" y="1746965"/>
            <a:ext cx="257176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/>
              <a:t>Problem</a:t>
            </a:r>
            <a:endParaRPr lang="en-CA" sz="4800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645289ED-068B-026D-3FEA-DF0C09C963C7}"/>
              </a:ext>
            </a:extLst>
          </p:cNvPr>
          <p:cNvSpPr txBox="1"/>
          <p:nvPr/>
        </p:nvSpPr>
        <p:spPr>
          <a:xfrm>
            <a:off x="8740142" y="1753738"/>
            <a:ext cx="257176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/>
              <a:t>Solution</a:t>
            </a:r>
            <a:endParaRPr lang="en-CA" sz="4800"/>
          </a:p>
        </p:txBody>
      </p:sp>
      <p:pic>
        <p:nvPicPr>
          <p:cNvPr id="3074" name="Picture 2" descr="Flame Sensor Question - Sensors - Arduino Forum">
            <a:extLst>
              <a:ext uri="{FF2B5EF4-FFF2-40B4-BE49-F238E27FC236}">
                <a16:creationId xmlns:a16="http://schemas.microsoft.com/office/drawing/2014/main" id="{3ACD32AE-DEE8-F68D-0FD7-404E2D4AF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9"/>
          <a:stretch/>
        </p:blipFill>
        <p:spPr bwMode="auto">
          <a:xfrm>
            <a:off x="769032" y="2839857"/>
            <a:ext cx="3207687" cy="28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M358P DUAL OPERATIONAL AMPLIFIER IC (10 pack) – phillipjfry">
            <a:extLst>
              <a:ext uri="{FF2B5EF4-FFF2-40B4-BE49-F238E27FC236}">
                <a16:creationId xmlns:a16="http://schemas.microsoft.com/office/drawing/2014/main" id="{D46BB3C6-6306-4F1D-F240-5CEF507F1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4" t="26638" r="23558" b="23177"/>
          <a:stretch/>
        </p:blipFill>
        <p:spPr bwMode="auto">
          <a:xfrm>
            <a:off x="8722726" y="3185058"/>
            <a:ext cx="2700242" cy="249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istance Vector Icons free download in SVG, PNG Format">
            <a:extLst>
              <a:ext uri="{FF2B5EF4-FFF2-40B4-BE49-F238E27FC236}">
                <a16:creationId xmlns:a16="http://schemas.microsoft.com/office/drawing/2014/main" id="{FD4A8F1D-1EE2-139A-AC38-4659F4CE3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13" y="2776442"/>
            <a:ext cx="2716095" cy="271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7B936-6A90-48EE-5CF4-E27D98B3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4400" dirty="0"/>
              <a:pPr/>
              <a:t>9</a:t>
            </a:fld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48968790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DE7EFD3FBA6942813E0D9C990A5F21" ma:contentTypeVersion="6" ma:contentTypeDescription="Create a new document." ma:contentTypeScope="" ma:versionID="abeb411863639e04672c4ac4ff73c049">
  <xsd:schema xmlns:xsd="http://www.w3.org/2001/XMLSchema" xmlns:xs="http://www.w3.org/2001/XMLSchema" xmlns:p="http://schemas.microsoft.com/office/2006/metadata/properties" xmlns:ns2="63aadaa2-dac2-4cf2-bfe6-655320b60966" xmlns:ns3="c3736ce9-3366-415b-8321-1efea61ac7d7" targetNamespace="http://schemas.microsoft.com/office/2006/metadata/properties" ma:root="true" ma:fieldsID="d3bd0d0052e2ea87b90880380c9184d1" ns2:_="" ns3:_="">
    <xsd:import namespace="63aadaa2-dac2-4cf2-bfe6-655320b60966"/>
    <xsd:import namespace="c3736ce9-3366-415b-8321-1efea61ac7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adaa2-dac2-4cf2-bfe6-655320b60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736ce9-3366-415b-8321-1efea61ac7d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6BEDF2-4608-4A22-930C-0946813F726E}">
  <ds:schemaRefs>
    <ds:schemaRef ds:uri="c3736ce9-3366-415b-8321-1efea61ac7d7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63aadaa2-dac2-4cf2-bfe6-655320b60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C7EE590-6312-4CF0-9CCE-8B6719756005}">
  <ds:schemaRefs>
    <ds:schemaRef ds:uri="63aadaa2-dac2-4cf2-bfe6-655320b60966"/>
    <ds:schemaRef ds:uri="c3736ce9-3366-415b-8321-1efea61ac7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4A85DA9-9670-48F1-8ECA-176D9B008D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434</Words>
  <Application>Microsoft Office PowerPoint</Application>
  <PresentationFormat>Widescreen</PresentationFormat>
  <Paragraphs>142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Aharoni</vt:lpstr>
      <vt:lpstr>Arial</vt:lpstr>
      <vt:lpstr>Calibri</vt:lpstr>
      <vt:lpstr>Gill Sans MT</vt:lpstr>
      <vt:lpstr>Wingdings 2</vt:lpstr>
      <vt:lpstr>Dividend</vt:lpstr>
      <vt:lpstr>Dividend</vt:lpstr>
      <vt:lpstr>BOTANICA</vt:lpstr>
      <vt:lpstr>MEET  THE  TEAM</vt:lpstr>
      <vt:lpstr>PowerPoint Presentation</vt:lpstr>
      <vt:lpstr>PowerPoint Presentation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Watering mechanism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Contract Progress</vt:lpstr>
      <vt:lpstr>Contract Progress</vt:lpstr>
      <vt:lpstr>Citations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Mistry</dc:creator>
  <cp:lastModifiedBy>Arun Mistry</cp:lastModifiedBy>
  <cp:revision>1</cp:revision>
  <dcterms:created xsi:type="dcterms:W3CDTF">2013-07-15T20:26:40Z</dcterms:created>
  <dcterms:modified xsi:type="dcterms:W3CDTF">2024-04-26T16:48:23Z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0x010100E1DE7EFD3FBA6942813E0D9C990A5F21</vt:lpwstr>
  </property>
</Properties>
</file>